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7" r:id="rId2"/>
    <p:sldId id="257" r:id="rId3"/>
    <p:sldId id="258" r:id="rId4"/>
    <p:sldId id="259" r:id="rId5"/>
    <p:sldId id="262" r:id="rId6"/>
    <p:sldId id="263" r:id="rId7"/>
    <p:sldId id="264" r:id="rId8"/>
    <p:sldId id="265" r:id="rId9"/>
    <p:sldId id="266" r:id="rId10"/>
    <p:sldId id="260" r:id="rId11"/>
    <p:sldId id="270" r:id="rId12"/>
    <p:sldId id="268" r:id="rId13"/>
    <p:sldId id="273" r:id="rId14"/>
    <p:sldId id="271" r:id="rId15"/>
    <p:sldId id="272" r:id="rId16"/>
    <p:sldId id="26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5" d="100"/>
          <a:sy n="45" d="100"/>
        </p:scale>
        <p:origin x="-1230"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2E31406-E8B8-4548-BF10-436B1BCD8C08}" type="datetimeFigureOut">
              <a:rPr lang="en-US" smtClean="0"/>
              <a:t>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66C279-38CF-4A48-9105-66CFF86E7C50}" type="slidenum">
              <a:rPr lang="en-US" smtClean="0"/>
              <a:t>‹#›</a:t>
            </a:fld>
            <a:endParaRPr lang="en-US"/>
          </a:p>
        </p:txBody>
      </p:sp>
    </p:spTree>
    <p:extLst>
      <p:ext uri="{BB962C8B-B14F-4D97-AF65-F5344CB8AC3E}">
        <p14:creationId xmlns:p14="http://schemas.microsoft.com/office/powerpoint/2010/main" val="12145504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E31406-E8B8-4548-BF10-436B1BCD8C08}" type="datetimeFigureOut">
              <a:rPr lang="en-US" smtClean="0"/>
              <a:t>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66C279-38CF-4A48-9105-66CFF86E7C50}" type="slidenum">
              <a:rPr lang="en-US" smtClean="0"/>
              <a:t>‹#›</a:t>
            </a:fld>
            <a:endParaRPr lang="en-US"/>
          </a:p>
        </p:txBody>
      </p:sp>
    </p:spTree>
    <p:extLst>
      <p:ext uri="{BB962C8B-B14F-4D97-AF65-F5344CB8AC3E}">
        <p14:creationId xmlns:p14="http://schemas.microsoft.com/office/powerpoint/2010/main" val="14535691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E31406-E8B8-4548-BF10-436B1BCD8C08}" type="datetimeFigureOut">
              <a:rPr lang="en-US" smtClean="0"/>
              <a:t>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66C279-38CF-4A48-9105-66CFF86E7C50}" type="slidenum">
              <a:rPr lang="en-US" smtClean="0"/>
              <a:t>‹#›</a:t>
            </a:fld>
            <a:endParaRPr lang="en-US"/>
          </a:p>
        </p:txBody>
      </p:sp>
    </p:spTree>
    <p:extLst>
      <p:ext uri="{BB962C8B-B14F-4D97-AF65-F5344CB8AC3E}">
        <p14:creationId xmlns:p14="http://schemas.microsoft.com/office/powerpoint/2010/main" val="30444228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E31406-E8B8-4548-BF10-436B1BCD8C08}" type="datetimeFigureOut">
              <a:rPr lang="en-US" smtClean="0"/>
              <a:t>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66C279-38CF-4A48-9105-66CFF86E7C50}" type="slidenum">
              <a:rPr lang="en-US" smtClean="0"/>
              <a:t>‹#›</a:t>
            </a:fld>
            <a:endParaRPr lang="en-US"/>
          </a:p>
        </p:txBody>
      </p:sp>
    </p:spTree>
    <p:extLst>
      <p:ext uri="{BB962C8B-B14F-4D97-AF65-F5344CB8AC3E}">
        <p14:creationId xmlns:p14="http://schemas.microsoft.com/office/powerpoint/2010/main" val="21720454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2E31406-E8B8-4548-BF10-436B1BCD8C08}" type="datetimeFigureOut">
              <a:rPr lang="en-US" smtClean="0"/>
              <a:t>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66C279-38CF-4A48-9105-66CFF86E7C50}" type="slidenum">
              <a:rPr lang="en-US" smtClean="0"/>
              <a:t>‹#›</a:t>
            </a:fld>
            <a:endParaRPr lang="en-US"/>
          </a:p>
        </p:txBody>
      </p:sp>
    </p:spTree>
    <p:extLst>
      <p:ext uri="{BB962C8B-B14F-4D97-AF65-F5344CB8AC3E}">
        <p14:creationId xmlns:p14="http://schemas.microsoft.com/office/powerpoint/2010/main" val="18804031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2E31406-E8B8-4548-BF10-436B1BCD8C08}" type="datetimeFigureOut">
              <a:rPr lang="en-US" smtClean="0"/>
              <a:t>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66C279-38CF-4A48-9105-66CFF86E7C50}" type="slidenum">
              <a:rPr lang="en-US" smtClean="0"/>
              <a:t>‹#›</a:t>
            </a:fld>
            <a:endParaRPr lang="en-US"/>
          </a:p>
        </p:txBody>
      </p:sp>
    </p:spTree>
    <p:extLst>
      <p:ext uri="{BB962C8B-B14F-4D97-AF65-F5344CB8AC3E}">
        <p14:creationId xmlns:p14="http://schemas.microsoft.com/office/powerpoint/2010/main" val="36205336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2E31406-E8B8-4548-BF10-436B1BCD8C08}" type="datetimeFigureOut">
              <a:rPr lang="en-US" smtClean="0"/>
              <a:t>2/9/2011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466C279-38CF-4A48-9105-66CFF86E7C50}" type="slidenum">
              <a:rPr lang="en-US" smtClean="0"/>
              <a:t>‹#›</a:t>
            </a:fld>
            <a:endParaRPr lang="en-US"/>
          </a:p>
        </p:txBody>
      </p:sp>
    </p:spTree>
    <p:extLst>
      <p:ext uri="{BB962C8B-B14F-4D97-AF65-F5344CB8AC3E}">
        <p14:creationId xmlns:p14="http://schemas.microsoft.com/office/powerpoint/2010/main" val="34161659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2E31406-E8B8-4548-BF10-436B1BCD8C08}" type="datetimeFigureOut">
              <a:rPr lang="en-US" smtClean="0"/>
              <a:t>2/9/2011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466C279-38CF-4A48-9105-66CFF86E7C50}" type="slidenum">
              <a:rPr lang="en-US" smtClean="0"/>
              <a:t>‹#›</a:t>
            </a:fld>
            <a:endParaRPr lang="en-US"/>
          </a:p>
        </p:txBody>
      </p:sp>
    </p:spTree>
    <p:extLst>
      <p:ext uri="{BB962C8B-B14F-4D97-AF65-F5344CB8AC3E}">
        <p14:creationId xmlns:p14="http://schemas.microsoft.com/office/powerpoint/2010/main" val="38860804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E31406-E8B8-4548-BF10-436B1BCD8C08}" type="datetimeFigureOut">
              <a:rPr lang="en-US" smtClean="0"/>
              <a:t>2/9/2011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466C279-38CF-4A48-9105-66CFF86E7C50}" type="slidenum">
              <a:rPr lang="en-US" smtClean="0"/>
              <a:t>‹#›</a:t>
            </a:fld>
            <a:endParaRPr lang="en-US"/>
          </a:p>
        </p:txBody>
      </p:sp>
    </p:spTree>
    <p:extLst>
      <p:ext uri="{BB962C8B-B14F-4D97-AF65-F5344CB8AC3E}">
        <p14:creationId xmlns:p14="http://schemas.microsoft.com/office/powerpoint/2010/main" val="23687848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E31406-E8B8-4548-BF10-436B1BCD8C08}" type="datetimeFigureOut">
              <a:rPr lang="en-US" smtClean="0"/>
              <a:t>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66C279-38CF-4A48-9105-66CFF86E7C50}" type="slidenum">
              <a:rPr lang="en-US" smtClean="0"/>
              <a:t>‹#›</a:t>
            </a:fld>
            <a:endParaRPr lang="en-US"/>
          </a:p>
        </p:txBody>
      </p:sp>
    </p:spTree>
    <p:extLst>
      <p:ext uri="{BB962C8B-B14F-4D97-AF65-F5344CB8AC3E}">
        <p14:creationId xmlns:p14="http://schemas.microsoft.com/office/powerpoint/2010/main" val="38702690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E31406-E8B8-4548-BF10-436B1BCD8C08}" type="datetimeFigureOut">
              <a:rPr lang="en-US" smtClean="0"/>
              <a:t>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66C279-38CF-4A48-9105-66CFF86E7C50}" type="slidenum">
              <a:rPr lang="en-US" smtClean="0"/>
              <a:t>‹#›</a:t>
            </a:fld>
            <a:endParaRPr lang="en-US"/>
          </a:p>
        </p:txBody>
      </p:sp>
    </p:spTree>
    <p:extLst>
      <p:ext uri="{BB962C8B-B14F-4D97-AF65-F5344CB8AC3E}">
        <p14:creationId xmlns:p14="http://schemas.microsoft.com/office/powerpoint/2010/main" val="1189332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E31406-E8B8-4548-BF10-436B1BCD8C08}" type="datetimeFigureOut">
              <a:rPr lang="en-US" smtClean="0"/>
              <a:t>2/9/2011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66C279-38CF-4A48-9105-66CFF86E7C50}" type="slidenum">
              <a:rPr lang="en-US" smtClean="0"/>
              <a:t>‹#›</a:t>
            </a:fld>
            <a:endParaRPr lang="en-US"/>
          </a:p>
        </p:txBody>
      </p:sp>
    </p:spTree>
    <p:extLst>
      <p:ext uri="{BB962C8B-B14F-4D97-AF65-F5344CB8AC3E}">
        <p14:creationId xmlns:p14="http://schemas.microsoft.com/office/powerpoint/2010/main" val="42121040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graphics8.nytimes.com/images/2006/12/06/travel/10carbon60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605" y="54935"/>
            <a:ext cx="9220200" cy="667547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304800" y="4191000"/>
            <a:ext cx="9601200" cy="1938992"/>
          </a:xfrm>
          <a:prstGeom prst="rect">
            <a:avLst/>
          </a:prstGeom>
        </p:spPr>
        <p:txBody>
          <a:bodyPr wrap="square">
            <a:spAutoFit/>
          </a:bodyPr>
          <a:lstStyle/>
          <a:p>
            <a:r>
              <a:rPr lang="en-US" sz="4000" b="1" dirty="0">
                <a:latin typeface="Arial" pitchFamily="34" charset="0"/>
                <a:cs typeface="Arial" pitchFamily="34" charset="0"/>
              </a:rPr>
              <a:t>How Do </a:t>
            </a:r>
            <a:r>
              <a:rPr lang="en-US" sz="4000" b="1" dirty="0" smtClean="0">
                <a:latin typeface="Arial" pitchFamily="34" charset="0"/>
                <a:cs typeface="Arial" pitchFamily="34" charset="0"/>
              </a:rPr>
              <a:t>Humans </a:t>
            </a:r>
          </a:p>
          <a:p>
            <a:r>
              <a:rPr lang="en-US" sz="4000" b="1" dirty="0" smtClean="0">
                <a:latin typeface="Arial" pitchFamily="34" charset="0"/>
                <a:cs typeface="Arial" pitchFamily="34" charset="0"/>
              </a:rPr>
              <a:t>Affect </a:t>
            </a:r>
            <a:r>
              <a:rPr lang="en-US" sz="4000" b="1" dirty="0">
                <a:latin typeface="Arial" pitchFamily="34" charset="0"/>
                <a:cs typeface="Arial" pitchFamily="34" charset="0"/>
              </a:rPr>
              <a:t>the Coastal Environment of Barbados?</a:t>
            </a:r>
            <a:endParaRPr lang="en-US" sz="4000" b="1" dirty="0"/>
          </a:p>
        </p:txBody>
      </p:sp>
      <p:sp>
        <p:nvSpPr>
          <p:cNvPr id="2" name="Rectangle 1"/>
          <p:cNvSpPr/>
          <p:nvPr/>
        </p:nvSpPr>
        <p:spPr>
          <a:xfrm>
            <a:off x="2590800" y="1757065"/>
            <a:ext cx="1453860" cy="461665"/>
          </a:xfrm>
          <a:prstGeom prst="rect">
            <a:avLst/>
          </a:prstGeom>
        </p:spPr>
        <p:txBody>
          <a:bodyPr wrap="none">
            <a:spAutoFit/>
          </a:bodyPr>
          <a:lstStyle/>
          <a:p>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Ali </a:t>
            </a:r>
            <a:r>
              <a:rPr lang="en-US" sz="24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Sailly</a:t>
            </a:r>
            <a:endParaRPr lang="en-US"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extLst>
      <p:ext uri="{BB962C8B-B14F-4D97-AF65-F5344CB8AC3E}">
        <p14:creationId xmlns:p14="http://schemas.microsoft.com/office/powerpoint/2010/main" val="2532101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mp.kiwix.org:4201/I/370px_Nwhi_French_Frigate_Shoals_reef_many_fish.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9144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2209800"/>
            <a:ext cx="8229600" cy="1143000"/>
          </a:xfrm>
        </p:spPr>
        <p:txBody>
          <a:bodyPr>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z="6600" b="1" cap="all" dirty="0" smtClean="0">
                <a:ln w="0"/>
                <a:solidFill>
                  <a:schemeClr val="bg1"/>
                </a:solidFill>
                <a:effectLst>
                  <a:reflection blurRad="12700" stA="50000" endPos="50000" dist="5000" dir="5400000" sy="-100000" rotWithShape="0"/>
                </a:effectLst>
                <a:latin typeface="Arial" pitchFamily="34" charset="0"/>
                <a:cs typeface="Arial" pitchFamily="34" charset="0"/>
              </a:rPr>
              <a:t>What are the various threats to coral reefs in Barbados??</a:t>
            </a:r>
            <a:endParaRPr lang="en-US" sz="6600" b="1" cap="all" dirty="0">
              <a:ln w="0"/>
              <a:solidFill>
                <a:schemeClr val="bg1"/>
              </a:solidFill>
              <a:effectLst>
                <a:reflection blurRad="12700" stA="50000" endPos="50000" dist="5000" dir="5400000" sy="-100000" rotWithShape="0"/>
              </a:effectLst>
              <a:latin typeface="Arial" pitchFamily="34" charset="0"/>
              <a:cs typeface="Arial" pitchFamily="34" charset="0"/>
            </a:endParaRPr>
          </a:p>
        </p:txBody>
      </p:sp>
    </p:spTree>
    <p:extLst>
      <p:ext uri="{BB962C8B-B14F-4D97-AF65-F5344CB8AC3E}">
        <p14:creationId xmlns:p14="http://schemas.microsoft.com/office/powerpoint/2010/main" val="39804045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en-US" sz="4800" b="1" dirty="0" smtClean="0">
                <a:ln/>
                <a:solidFill>
                  <a:schemeClr val="accent3"/>
                </a:solidFill>
              </a:rPr>
              <a:t>Coral </a:t>
            </a:r>
            <a:endParaRPr lang="en-US" sz="4800" b="1" dirty="0">
              <a:ln/>
              <a:solidFill>
                <a:schemeClr val="accent3"/>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0995" y="1676400"/>
            <a:ext cx="3581400" cy="358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55535" y="1641660"/>
            <a:ext cx="3581400" cy="36508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4855535" y="4972493"/>
            <a:ext cx="3847213" cy="1200329"/>
          </a:xfrm>
          <a:prstGeom prst="rect">
            <a:avLst/>
          </a:prstGeom>
        </p:spPr>
        <p:txBody>
          <a:bodyPr wrap="square">
            <a:spAutoFit/>
          </a:bodyPr>
          <a:lstStyle/>
          <a:p>
            <a:endParaRPr lang="en-US" dirty="0"/>
          </a:p>
          <a:p>
            <a:endParaRPr lang="en-US" dirty="0"/>
          </a:p>
          <a:p>
            <a:r>
              <a:rPr lang="en-US" b="1" dirty="0" smtClean="0"/>
              <a:t>Coral </a:t>
            </a:r>
            <a:r>
              <a:rPr lang="en-US" b="1" dirty="0"/>
              <a:t>reef affected by pollution, </a:t>
            </a:r>
            <a:r>
              <a:rPr lang="en-US" b="1" dirty="0" smtClean="0"/>
              <a:t>  </a:t>
            </a:r>
          </a:p>
          <a:p>
            <a:r>
              <a:rPr lang="en-US" b="1" dirty="0" smtClean="0"/>
              <a:t>sedimentation </a:t>
            </a:r>
            <a:r>
              <a:rPr lang="en-US" b="1" dirty="0"/>
              <a:t>and eutrophication</a:t>
            </a:r>
            <a:endParaRPr lang="en-US" dirty="0"/>
          </a:p>
        </p:txBody>
      </p:sp>
      <p:sp>
        <p:nvSpPr>
          <p:cNvPr id="5" name="Rectangle 4"/>
          <p:cNvSpPr/>
          <p:nvPr/>
        </p:nvSpPr>
        <p:spPr>
          <a:xfrm>
            <a:off x="685800" y="5249492"/>
            <a:ext cx="4572000" cy="923330"/>
          </a:xfrm>
          <a:prstGeom prst="rect">
            <a:avLst/>
          </a:prstGeom>
        </p:spPr>
        <p:txBody>
          <a:bodyPr>
            <a:spAutoFit/>
          </a:bodyPr>
          <a:lstStyle/>
          <a:p>
            <a:endParaRPr lang="en-US" dirty="0"/>
          </a:p>
          <a:p>
            <a:endParaRPr lang="en-US" dirty="0"/>
          </a:p>
          <a:p>
            <a:r>
              <a:rPr lang="en-US" b="1" dirty="0"/>
              <a:t>Healthy coral </a:t>
            </a:r>
            <a:r>
              <a:rPr lang="en-US" b="1" dirty="0" smtClean="0"/>
              <a:t>reef</a:t>
            </a:r>
            <a:endParaRPr lang="en-US" dirty="0"/>
          </a:p>
        </p:txBody>
      </p:sp>
    </p:spTree>
    <p:extLst>
      <p:ext uri="{BB962C8B-B14F-4D97-AF65-F5344CB8AC3E}">
        <p14:creationId xmlns:p14="http://schemas.microsoft.com/office/powerpoint/2010/main" val="5569212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0" y="381000"/>
            <a:ext cx="4533613" cy="830997"/>
          </a:xfrm>
          <a:prstGeom prst="rect">
            <a:avLst/>
          </a:prstGeom>
        </p:spPr>
        <p:txBody>
          <a:bodyPr wrap="none">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en-US" sz="4800" b="1" dirty="0">
                <a:ln/>
                <a:solidFill>
                  <a:schemeClr val="accent3"/>
                </a:solidFill>
              </a:rPr>
              <a:t>H</a:t>
            </a:r>
            <a:r>
              <a:rPr lang="en-US" sz="4800" b="1" dirty="0" smtClean="0">
                <a:ln/>
                <a:solidFill>
                  <a:schemeClr val="accent3"/>
                </a:solidFill>
              </a:rPr>
              <a:t>uman </a:t>
            </a:r>
            <a:r>
              <a:rPr lang="en-US" sz="4800" b="1" dirty="0">
                <a:ln/>
                <a:solidFill>
                  <a:schemeClr val="accent3"/>
                </a:solidFill>
              </a:rPr>
              <a:t>A</a:t>
            </a:r>
            <a:r>
              <a:rPr lang="en-US" sz="4800" b="1" dirty="0" smtClean="0">
                <a:ln/>
                <a:solidFill>
                  <a:schemeClr val="accent3"/>
                </a:solidFill>
              </a:rPr>
              <a:t>ctivities</a:t>
            </a:r>
            <a:endParaRPr lang="en-US" sz="4800" b="1" dirty="0">
              <a:ln/>
              <a:solidFill>
                <a:schemeClr val="accent3"/>
              </a:solidFill>
            </a:endParaRPr>
          </a:p>
        </p:txBody>
      </p:sp>
      <p:sp>
        <p:nvSpPr>
          <p:cNvPr id="5" name="Rectangle 4"/>
          <p:cNvSpPr/>
          <p:nvPr/>
        </p:nvSpPr>
        <p:spPr>
          <a:xfrm>
            <a:off x="233363" y="5779532"/>
            <a:ext cx="8758237" cy="369332"/>
          </a:xfrm>
          <a:prstGeom prst="rect">
            <a:avLst/>
          </a:prstGeom>
        </p:spPr>
        <p:txBody>
          <a:bodyPr wrap="square">
            <a:spAutoFit/>
          </a:bodyPr>
          <a:lstStyle/>
          <a:p>
            <a:r>
              <a:rPr lang="en-US" dirty="0"/>
              <a:t>All targeted reef fish species have been over-fished, particularly parrotfishes (algal grazers</a:t>
            </a:r>
            <a:r>
              <a:rPr lang="en-US" dirty="0" smtClean="0"/>
              <a:t>) </a:t>
            </a:r>
            <a:endParaRPr lang="en-US" dirty="0"/>
          </a:p>
        </p:txBody>
      </p:sp>
      <p:sp>
        <p:nvSpPr>
          <p:cNvPr id="6" name="Rectangle 5"/>
          <p:cNvSpPr/>
          <p:nvPr/>
        </p:nvSpPr>
        <p:spPr>
          <a:xfrm>
            <a:off x="283324" y="3159387"/>
            <a:ext cx="7895085" cy="369332"/>
          </a:xfrm>
          <a:prstGeom prst="rect">
            <a:avLst/>
          </a:prstGeom>
        </p:spPr>
        <p:txBody>
          <a:bodyPr wrap="square">
            <a:spAutoFit/>
          </a:bodyPr>
          <a:lstStyle/>
          <a:p>
            <a:r>
              <a:rPr lang="en-US" dirty="0"/>
              <a:t>Marine based pollution threatens 15 percent of the reefs. </a:t>
            </a:r>
          </a:p>
        </p:txBody>
      </p:sp>
      <p:pic>
        <p:nvPicPr>
          <p:cNvPr id="1026" name="Picture 2" descr="http://www.ship-technology.com/projects/neuwerk/images/neuwerk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763" y="1220857"/>
            <a:ext cx="2601233" cy="1781068"/>
          </a:xfrm>
          <a:prstGeom prst="rect">
            <a:avLst/>
          </a:prstGeom>
          <a:noFill/>
          <a:extLst>
            <a:ext uri="{909E8E84-426E-40DD-AFC4-6F175D3DCCD1}">
              <a14:hiddenFill xmlns:a14="http://schemas.microsoft.com/office/drawing/2010/main">
                <a:solidFill>
                  <a:srgbClr val="FFFFFF"/>
                </a:solidFill>
              </a14:hiddenFill>
            </a:ext>
          </a:extLst>
        </p:spPr>
      </p:pic>
      <p:sp>
        <p:nvSpPr>
          <p:cNvPr id="7" name="AutoShape 4" descr="data:image/jpg;base64,/9j/4AAQSkZJRgABAQAAAQABAAD/2wBDAAkGBwgHBgkIBwgKCgkLDRYPDQwMDRsUFRAWIB0iIiAdHx8kKDQsJCYxJx8fLT0tMTU3Ojo6Iys/RD84QzQ5Ojf/2wBDAQoKCg0MDRoPDxo3JR8lNzc3Nzc3Nzc3Nzc3Nzc3Nzc3Nzc3Nzc3Nzc3Nzc3Nzc3Nzc3Nzc3Nzc3Nzc3Nzc3Nzf/wAARCACnAN8DASIAAhEBAxEB/8QAGwAAAgMBAQEAAAAAAAAAAAAABAUCAwYAAQf/xAA6EAACAQMCBAQDCAIABgMBAAABAgMABBESIQUTMUEiUWFxMoGRBhQjobHB0fBC4RUkM2Jy8QdSghb/xAAYAQEBAQEBAAAAAAAAAAAAAAAAAQIDBP/EACMRAAICAgMAAgIDAAAAAAAAAAABAhEDEiExQRNRIkIEYXH/2gAMAwEAAhEDEQA/ACzweWKMi0ZzqwQi4YN55P7UHc8NvpSzSo6KB0KZAHp2Pyo1LyYHTrHhyX0nBUennUl4vmMRzgS4OzNnp6Vz4KK+VdZflQs8QOOY6Bc//r/dX2Nno/HmcBFbcqcjP7mmlpfQPKo/EjOcAY1L+tHtwq0uoxGsmoMMtHFjLHscEfpRJAy/Gbxrm+eYiZUIGMkbgDGaAGi5cojOQN3JxsPQ9a0PE+BQ8MP47Ssr4I04XUPLodx8qXqA12YYIl0OBtgbHz37+dKAatpFAkcRSPmtgg6toxnr1/mgZ54uc7B20ONyD8XoKM++xtAYMJJgEAuOgUn0BFdBHYaGknJUSLkR5BB9j1qglFxGMRRclGRI1IYkbMxPn22oxrlZIyAyzSsNbI6ZIHoTnf8AWgX4hZMY1jg1LGoOFkIVce/X6VCDiSPdGEu/Lk2bU/fz27UA04dAl3HIzRrEseDpkTCsCcbHGxooLZWiOkiEhwQBylViO2DjPzzSyGS5vJmsmmkRJCBqcYUafTr9a8jaWyuI1mZdXdiMgDO/XNAFQ8Qit7jTGGA05WN9vXr59fOlfF1ju7pXjjWFv/qgxqB9tq2TcGh4ja8y3uDDJICAFjUD06DYbnpWan4beQ3DxzWsrSKfG+MavI58qNAZcAsoZXSIwxyJ0cscHz9N9h0p1eSow02ccZfToKuShBHTA71VbSwy8Nj5UaRTCM6rbGnONsrkeL++1K3EjuZJYWSJRht8aTnrt+lWqBXxC4mu4eVKqpKDnO+x6dup69aUtZXjK0VuwI0+J5G0g5zkY7/+qeC3e9WKQStGz7s+xyMdT9OtKr275dzJAqJLpYfiSADP7fOjAtveHSsBHI2MeLSilR5bZ3Oe+1eQr9yi0aMKxyXyRj3BI/Oj4nmu2kaOIYwSB8WW7fKhBaS3zh5FAY7Etuc/3b6VCFLTQaRGFWaQkscrhfkevftt717aQXMmXjEkS6ssZG0oG7dab8Ps4reVoXzzWGFaOID9TTS2tLfiEq245rTqvhJGNIH5ftVoCdbufhzpPJd6z/iW2z7Drj1OKsl4xz5OYltFpY5BJHX2NecdSB543uLuNTEojdGBAI1bBcAjvQE80WphbBCuceJCCPmP5pYugi7kSbXPCq20hALKIwQx9Bj8h9K9sL4wzKkt2zI+NRB2DeWKH5cIYNdmMtp2Imz8sefzqyHhcTLzZHWHXkom5JGcbDH70A+ghM8QuFeOcZz4mxt7ftVUvD9ThljBZs/CxHf0xU1t4XsYoLSYuRNrdxt2wOo3HsaquHUSYku8xkfCnmPeqUQxJHPGzXShIipUShejdd6XSRkKNEuog/D3FaJ4uHy2xBLJIx2ZgcHyGKpteE2r6jdyTCMLhGjQgZ89xvXNxsCy0mZWBVSSPTpT7hsxeREhUO5PwZ/irk4LwmG5jj+8roI3DjxKfcUWthaWjqxcHcgSKQD/AKooMgekgkQQ3UYmjdACG/vrQV7wi3itbi4tLdQ+nYp8Q2q0TIZHTC5OOXIy4Ow+hoi2uyjNqGpxj4djvWgYMWZllDbqO+o4OfPpRfE0tzHbriQJGMM7EZIrcpFburXCiNTsvTY+uKGm4Jw+9BMsS7fGyM2O2Dj5VaBgVmt450kdpdCHOMAbfv61TecQDytPbxlEJxhQFJ+natDxvhvD7ExRcme6eRicA7xAbbf0jas99ouCT8PkiOrmwzLrjfO3sfUVjZXR1eGagptcMFlvnuJMsx1dznr/ADRlhM6tpBXJxlnpPGuhhqznOCO4pjaRK4M5YER7nI2IHaqjkam2460PJjjd2aNiTpxpG3Un6/lTNOI23FFEVyqxuPh0yadX8VgrSKWWQaFOnUASo1ED289+lMJHjtb8wRTMYQMlgMknG/tvtVTYNnNYEySCKR0aNQAr7bA/4n1qiGeRJyJJWS1IICJu3Tr0NDLxL/khA9wFni+Fmbc9K9ksriS4R3K4fB1M2xwPoKtq6H9l15O8sb28MyzwuoIIGlvmBvsTjoRShY4Zn0sGY9Cqxht/oMUwnjWzuNcnLMpx4gCpJPtnw47+ftUbl3MuJcMiEajkAfMZowWW8EYhZorDSqDSzIqofLJ33+dQQW+rEKvEExpiDDY+frU7G8lS5KRBOU4OpdW+PIYoS5vreZMRRqFRiWIcZB6b7djQFc1ost0QXlDb5Eq6gARtjFOuGrcxStzoXIcoFmRAGxvnGB7bUBw+G2lKRKGkkZhhgw0gd87U9biVna8MjVJ5NRBIdVK5I88d6oM7xq1tnzJIXjkXKkaNOQO+PX2pOrQW8fLZhcI2CfD027CmfE5UlkEvNkMVwxP4Z0jbbGDWflZeZ4CyruMb5Hp0rLYGazW3LItrESEb+I4AH160fZcQuLuWOFoFKhcsSMafUUhtZS6xRxDJzjAXc+wP60zlkjtnyGSW4xsRNpCN8utLKPOIXEUdsqB3hfpqRcfUgVnbiZklxauyrjcq7b+9Sl4hcuvJkEDDsASMH3G9eLcLAgEhTJ7CTUPzFG7AwlFrAYyzKpXdkZxv9N/XtVTcWkjheE3DFG3xgnI8s5pdOuTpzpB2JYbZHlQkkbbAanJPY7GpZBqONM5XVpyBuxUE16nHJDsIo3cdDoGSKQTgqVWQ4IyMZqy3t3nAMZIQJqdm8IAHU9alsD+Hjt5IpQSqAD8O2316U4tJuZFqlKFnHQ9ff/dZCBeSnMgieZu4KkgepA/ejorqePVrGNtkz5nbbsOlasDpZrhZ0SOByi7sM9d875pp9+hs7qGKRwkzx6zHq7dPas+kssw0zc3fc+HYfTbFXG3WWJrjCPGoyVYkHA3333/Ssycq/Dsqq+TVyW/DeJhZJ4jzDnQ4GGA9CDvRFvYWEdkLN4laHPwvv9TWT4VNLb6lhjlMgTocMo3G+KYWN7dOJbprUGHWUYxIzaQPNc9d+tZwby5yRpnSc2lqnaAftb9neH/eJrkB4mlzIG0jlLjHkMjesgIInuTzLlkiz43A0rj5n+mvoF5eRTWnLMjh0Jx6Ag9QenWsbxDgqkJbpJcKWZSzjfAB3HQj1/or0xgm+Thswux4lwhLZo44ZoQCArkqS/fNDXFvYQSPLBIWkf8AE5bMCEzvjy+VVXNlBNKzwSJHAgwN9RbzJGRv198VK2sLaa5USc2ZWYgrG2n5j8u9YnTlwVdcnlnLbB2S7gBkZG0ur4JyNtunWnEyJJZxSrIJCqKpiK4AGO/mfY0tvbSOzjMkcSwKmxzuwOTjH6V5wziBgLYbXE+zBsjP032zXBY6yb2b2/GiVxfEmV5JE3AVQScnYdB0/PtXR3KyRSM5YDT/AJDIYjFRub4lzDDcCcsx1KUHhx0+dUiN7gorgI5zuFJz77V0aa7M2hjHcTGVDZsU0nw6Fxj577U3ThlvbWry3cUfNkLBi4GARg5wNznPYURwDhaJBz7lRGB4mB7r5hcUrvrx7ybMjHEOdKjdeu3ywBV6QJyXJtziygiXSh5pTquff6V7Db/euHTNHGv4Y1gSHAU99/X9qG4l97tbNJLKNDGynmzK2TIc5OR1xgb1SvHLabh33e4bljHjIXY+x8/lQA0oeS5AgdIyvQROSfn613EZjbobRndte0gkOCem9Thit3cvDfjKnKKSpP54/aipRrk0zvBPG5JAZNwB/wDU/tVAhskaORuU7pIoOg5wTUzE8bBXADLthW3NF3HApIo+dZAy76tG+rHpj/RpWBhPhOokrv0/OstFGvDGKs6OeXlchsEMT5KT+9Vcu6lkdzG4Repdj39SaERmZOVzQuojYnb50wuuddWcSyNGsSHMZdtIcYHbzFQDjiPDBGylYHlQbYUEgfPH61SvA55QsvJRIXIAxsSNtgvn/e1aSTiltPJpjTQmdx6UwtHt7kMxGkAYUj9q6VyQxNt9nM8QgeYiOEvpZZkHiHcAg9Mf0U14jwS14TcrJDEgt5V0MCSQDnb5d60fE7SKSKNeWEGvUApx2oe05gR4J4xJBrPxYbK0oGZ4oLb7uWn0ISfCdwc4749aA4NYxy/izN56dJ6npUPtGjLfzRgERIfBp6aew3qPBmlMqwodAI3Zs4Gfbt51GgHSwCOUGLKqu8m5wR/Joe94+/CxC9tGJXb/AK3M3X267UVx/hN5Y2qzSc6R2OXZBlUGOh88npSOxCPKouEd4j2O2rzI9qsGoSVq0YyKTi1Hs1HCeIWV3amaKKVXkOWRdt+4HYD9a63migmJheSJlOVCy4CkjBJ7GhrS+hjiVoE5anZsAKdum/U1bDcWcytDOIldlwrocEsT0z02x1rUtXJ/H0Zxuaivk7Pb6abiZjleGNgqYd2HjY7+Lw4IHYUl4tb3U8oa3mkjckjC/BqycZB89znY+tP/APhdxLAwhwvi1RskmRjGd+2e22aCla5nVFuRiSPOo6QcgYwd/LzrLfjDypS1EVoJSslvfBiykgCNdjsN8Hv86tiuUECxcqWOfOnYBc5GxNTWIyTmKOUPckkHJ/7fX2NVyW13aWsvEZVNvFDvzGIVR269zmpo12aq3aYIsBvLhizSO+NxI+/yplY2cSogupFjKk6RGmpj0zk5/wB0r4G1jxGRJpbuS3gZyDdKmrLZ6EHcdxntWqg4RBJLOltxCKdUYkcuXSM46DHXb96UJOX6iTiFqHzNEoDJ1GR08yBvUuET8Qtbli8jICBpBOoHz6700mt3sbmYzxKiK/8A09Xwn/yxgjoeudqHN7bTyxrqdGTYu+6sT1x3Arq87cdWZjhSe3p4l5eyyZjBkUjcMNqLvLUyNHylxKE3UZy2w+vf6V4Gnjblssi9xJgHI9PT86lFeMzGFkRi/hAR8Vw1o6nksSjg1zbLplYrqJP+IBzt8u1Y50HNPMIC57DO9al7Zp1jKv4l7NtqP6UNNwe8ndi0OWwfEB+69ajBnihDaRmTO/xbUTDPdWyZjLBAc6TuufXNXC2a1lTUjDVtuuxH986vuIQ9sHh1ZL4HTAH+/KrYLYON3EWmeSJS7tvoBTIG3brV83FUZVmFqxUrqOWJ2PbPbel9oJIrc2jxCUO3hBz4T6H9RXl4Io7gQRRtqB6DsPI/3yq2BjatY8S0xchY585BPc+Q8vap3sAhSJuIxsMDTrVvyO1K4IVkVtUhGkZCiQjUac4e8sjBcyhsY0sR0A7etACi4aCYx5Jwexz+dajgtzptjK8ujw5GVzq9PSsV92vZHMcUTGQSBQcdyf06Vp+EWUqTG2uGLDQVUoM5Yb10caZExrNxmJ5NEoAVR333oqLili6YBBXYfM96xnEbSeG5ZEAUlvCCcFhjOR5+3rUraC4kZECYk05KnzPTaogHcckhluAQVCqx0suxI/v9FVcJeKJ2aHSpJyQep74oXjPDLy1tdc66W1KqqpLaietVcJaNJlDuoOd9RI0+poD6Rw+7juLflTEa8YYHfI9az3HOD2jXS5u1hIY5DEYUHrgD6b0fbQ65AtpdKwCjU5bOx69s0p+0KR2s4U5LuCwLN1ORtQMyBZBemOzMlwi9Sy7EDvt2/itGOHTGBnliVZHUp+CQcrnqPbpn1pVDH+OiQSCMucMSM7E/7plxDhzWVxGqy8+KYHktgjSRgnbPlSTXhIp9yY44BYrYwrcXdzK7OMKkb7A+uNjUb+KGQyyQRKsnRo1b/E7EDH1+VFWsSvw7kyzapD0ydiceR/WkN/Yc9ElSIEBysgVckMMb+fSo3QlFNcntpY29jxU3YtnAkQyF5MMsRUdR/wDk1nPtVLP9oFmxcsLUroQknCDr0zmtPBYcKuUEUkEIbqrY1FT2P5VTPwaYeG1mWMaQNKjfbz71XNvliKSQi4LYWlrYrCTzHz4QD0yST275pk/FLaxSe0ih0MvQlMsm/wD4+W1X2lne2t0v40jyICowoOkEeua8vLW+5asbhmCqB4lOCc537Z/is7WaBFtm4+5ni4ghBwRz2IOOnYHy9KEueE3UEpieDx5wrIuoNjypjAjo4iuHfcZZo98HtkHp239aMS7uLe1InZZYMDOTpz7571KANYOhRLeVcvEfEJOoHTcdvajORZGYwpCj6RqxG4GD5flTWPhVve2SzctoLlkBEzDcbbH1FZm4sbm0uptcTlwcM6MMH169DVBO2trmacw4EWkZAd8YFTMyoSIlJZSPEDj3xUYZXjmVxF4s7F8jHzG3/qmNxIiQ7QGSPuRp+ZHpt0pQBzdfeVAwJggGRLggDHbNU3ENvbBo3twsbjUDGxBAPlnNFizCW7XS6+RoAAxnJI2zjoO2fShbohUHJkSQr1zv4Tvj61GUjbWdk8TNbytzdiBJjC+e46belDXStbkPJbsjRjUGU5Jz3J8q8LTSyhRHpfGCBnGf2ouN7lOW2RlhhdTDBI6758qlgSgx4zkrk50nzx1q2CVI3D/Fjpk5/IU+h4fJKxlWONYz/kAsi+3pXC0iXxSRrAh21xyBSatMHq6RI91Z3IE5Ov7vKpwx36HtnNNuDXVtdMslyn3a9EeRG+5G+CR+nnWXjvLMujiWRXGzNJ4sjt0/vvXr3kM0hR2D4OUlzgge/wBOtRT+yGh4hLBIwiZSGVztgEjpgA9qa8JtEJ5jyE6gfwyMYz+tYwXbRMiMzuCTrbt17VquFXKC2QtL+J1Ve+D2NdOGQv4tZrcrEko/DicsMMR2PX61mpeBmKCe5jcO0TkgRnIK9yfXpv71s2KzwkMF2GetIbq3jWN1VAmtyQQTsentWZz1jaRpKxfwO/Sx5ks5ZnIwBpP6+dJeLO8zBow65znU5JPrWv8A+EKLJpuIhZI1GpsH4QOpz2996xd5dLBPqjVmI8aq4Egx642x8/8AelOKjcnRlproutoLeG1Mi3LmYuAEwfFnttv0p3BHDFOh4po5yaGiRyRrJPgGMeWayNheXkVwVUvG4PMDQd1IHl2ANMuLTHiscLgOrwoFEijGChGTnqdQOcn9q3GmzNmjuZp5buUxzxxRHdIUUZ2/c0DP9pLGwFxLNBdxrAQJ3eD/AKTbbEg+35V82muLywvxi6voERQCJmY6z2IBySMY296tb7cQRcElsolkmkuGDTO2Sr9Dhs4yBjt51ib1pV2bi0z6PFJwzjNsLrhtyGLbmWB/CD5HyJ+u3Sh/v1tEEmt7gyEkjGrUQp6Z9awX2Hnvrvicsdg8ELXh8UKJiMAem/1rXcN4xbRz3EETWIngYK6w+Btjvtt+dK4HBVef/INokz2w4VPJIvhLk6CTuCMDPQ0TBxue6WRIOHTq6pnRLLuN+4IH70ZeT2kTG4kt44o5FaRyI1DHOclduu1A/Zua04vJMssIjceJQTqP1I61zclHs7QxSmm4roP+zge4vWF3C0ekFg5JwoAwcjr3/KnVxwWzLBWFxjcgqQRjr3GfrVlrHaRWpCyAxAENGyhHO/Unbw/xXXHEC8LDUiSRrlXZgBo/etnJngFstoeVciUpkR+ag9sD96T3U8UgwfATgBwDnPyNAf8A9BaCOWSzmSR41bMcQ32HSvLHi1rxKOLTFLzGT8XwEKp7jJx9f0rNigWHiGi+uYNZlR8/dgdyzDsT5EZI9iKlb/8AMyMAJcsvgVdl+fl70dJwX7wqNbqpkkyV1ZGWHbIphwZQnFpku1iEsYQvgnTk7dDWIT2bRJPqkJIAxZgkrxAbY5nl1/Udaou4pLNpgqsylvCV+HzyPPatRxiFLAu80Mbx5IU5yQM/n3oUw80KqnGtM7IZPXHQAfWumoEPCLiZrtpGIMca5YORj8x19KOjVJbTmcvJDnSWXbzPhH/rpUxclLeSHkIz9EVUxpx1JA61VbmQaXjkV5D4WPQ/PyoBvwENDzGLa5in4UYbwt6bdfahpGEpVrUAuudQMpwM+malboFuQ7wsiq3iYHbr0zSu44hPJcy5lYkMQSNu9GwKFWNAS8wLH/Fd69XDnCElv/H+KFUp03FTRgDgH5g15rKHx3kuhV8JUHJ1KKZ2nERpi5AIYD8Rc9/+35dqRxnB1B8aem4yfarUZnfUIwfLc1uMqB9IsJmvLHnNqeNVC60659qV3bJEqfeUYQ7nEyjSxyNqQWHGr3huqNJcBjllJDK30O3yNaa2+0NhfwiK7CK/Qq3wtt28q7J2Qrk4uJsQpKUIzhMjxe470muLGGczRhRzj8JfHhOfLyp1xjhEXFJRc8OnVGHhYAbjc71n+P2fFOFXIjiBmDAFNPcZwd/OsfBDbeStllKTVWXrwu4tLRZzcxMiuqldG6joMHPfcY9av4RDYMZEKF5YpTpIyNuhGN8Y3oiDhU0j24vJcwvg8tW3Ujpn51bfqnCZRPK7GM4DNpHXfet3q78Oat8A3EV+7KrX1zBASQCzxCRFw2xwemx/Ovmv2l4Jwq4njkhhhtnDvzGtD4ZwehCnOk9elfQOM3kN8fApbWpEoc4z26fMGlXA/s3acQnlElxLaiJdpAmpHz8/y3rOHLjndyLOGX9VwZzgVksd1Hbwn7uu6yF8kIucZfH0x1pfbcHnh4nJxCVxb/iAvBE2oPvg4PfPXp3rcNww/Z/iDO9zFcK5bVIE1al0KBheuQP7tWX4i7SSNHZROuB4ZHBDHpuQD+9elu1SXBzSafYxt7PiPGZWtbZwzAMFEh068dQv6/WhuBznh3EufIzCNGMR5Sk5fyJ6DGCT16UFDGhuFhuHlZnUyDYgaiCQdttzTG6lW2t1tpFRpvDkKwxEoyQo9cnfyG1efJDZ2z1Yv5MsacYvsbt9peIyRmFrSMRK2kzSgsoOcNjH8mpzl5bdopJJpmcDBwsed8jSB9M0P9mbA8ZWQ3l7MkURwkce537j0FMLThckZ5jyxyMrENq6N5E+X87VYxbOcpIuhuLO2Gi5hhkbTp/BcaiT2JGBj5Ux4W9vM6tHaiSQbKiDAVfXHXfPWs1c27xF41LtGrEL4j510F60ZUacynwqUALYHbI60vwGu+9xm6Nu7LDJGupY0IPRumPIZHtUYjbwFY9CRqBpULkx9yvyGaQylWjea8hbI8IV8FifMjc0ILcWmUt55Y1kYluXJo05OcALjA7b5rlkmsfKVkk6Q+km13Tfe5XJD/Cnl7kdKBvUEhP3VjIgbPifS4PbST1FUWVvxK4cRR3s3LcH8OVkfft1XPcdqutOFX6lhJd8xemDEo3PbI6fSmLI8nlCMtgJZCrMbmFiDhmk5mgj65BquXmuebbyoRgaEU6SAP6Kcx2dvCXBtxzCCuUYk+4BGc/I0Pc8BuBA8wTIALZdvEw77frXWmUWQ2/EZGkmxJGD4iCCdfyHWqXM0catMyHPUaunvnpR0CwW8DS3E5Wdc6FXLFvkceu+9AzTSEankBPVV2JPyIwKUvR/gv8Au0w6xYHmT/fX6V3JbOGQAdc52qKcQdI1SV+YF+FW3Aqlpmdi2QAfLYV5uCh8EGdzLEB5axn6UWLWYqXDxHudLAE/LbNJ1k/7jVqzEdKqkgMpTIiaZNg2PjHb0ricKFjbxE52PpQ0d7Mq6VfGRv614JjnI2PfyNVSBsuAcXWSRYJQkNzGApZvhkPYMfP1weg6U94twya4RZucGZASu2Bv1+VfNI5vFkfxWm4P9rZrSBLW6TmQqNIdNmUfPY11jkshbHNcqFeQHVqKEYOVx517xLixubblJFrKkBiwxobHU57e1PZGj4paaraZJF1BlK7kHtkbb0uks+JNcsnKg6jLsMlzj22Ocf7qyXBUL4orSKNY7pEdlGFCSH4MnAO/rVbR2sKsHYop3C9vr8qle2d7FJIzqEIcZdFyMjt7fwKaJaWPEIcCNZ1UhiinTkjGSO4865wXNVRtzfjEM9w4iYsyPEzA6jsR4egxSmG7glm0tDEvU632+oH+63Un2b4ddW/3Z4TERtkSMceWxOD2rGXnAZ4bySFbXk6XCDU5bVnpjv612t/ZycUy2a2huJUuBF441VUdSd8dBih7VVidnSO2g6gM0ZLH1Gc1dDaTRlopGGlgd853B3x2z1qMNpLq/DK8snCq+4x5nb86zKTfYSS6CbNkiRpC5MpbCFWAwfn/AKpgk6krHcTDGGA0sNSt67Uoj0pcRpcxZhBy2Ox8vyFX21rEzSFo1OM+ESHr70soxmETwKEjZlKYOgZDv128/lWbu5xz0EBkQp4zgdx+uMDan0B+5aWVSug5wxy2fP08qKbh8d0GkWxWRgpYux0nrjGf4rS+wTvZLW94HaXrMIpSdEpQZ1gdjgefT3rPSTxwytzEctgMoG+knoT2zTS7CuIg5eHRlVXHhB2xnYd+/rQPI++py4olW4DHBAOk46DyHtWWrANb37oxlLCQnfD7fM+tPIeKTGIskwlYYGkjWM+3+qWQcM4hGQHil5jZ8Cx77efb6UvmivIJvGsobcFmUj5/rRWgaOC8uBdpNeW8jRqRkMhIA8tzjFMrm8tL62MeuRCfFhU8WB+1YW4uLiPSAJyF6l0IDHr0/mqGvHyurBO+xycfnTauymps7e2IZWjy8nSQMcg+3ljz3pffcBnkd3tSZdDBX0qe42x0qvhck/K+8CQRBNxkHLHyFaSHjj2jo5kikRlBIxsWx6eVc8sVNUnRqEtT5npYAE6R6Zr3B7fSo8w4xhfpXgJ86xRktAPcEVNRVQY+dSDHzrNAvBI9qmr5qhW3qQIzQBAcnqc+9WrJgdSB6UNqFTRsGqgH2d7cWkomtZND98f5DyIrT8F49z51jupzDkYJyf6BWMDZJYKuD0xV0beHIbeukZNEPonHNYXRbsW5iajpxpx79KA+ydxbrcuksR1OOWhznArO8L4zc2h5Ss0sOcshO6+2f9U44Qo+9GRI9MbDJ1N3z2O1dk9ga6dTCeZHIQ+NKg/C2PPyoC5mV3IlOjC6SpPXzGetXy3aygRNuwbr6V5cICheVTjTvn6ZrVAAk4RYyK0Yi5eTjwnbH9NU3HB2tlBVS6YXLbZH+qZXLRQ2yzoSVI09M7g/l0qzh/EjKfCmQB8I6CstICDiPDhDLh3y53+IAYx3oR4fuiYGsAHKsy5z862N0YriJlJCSHO5AOKRmwtJFlElzJz3OoMCRnI2GP70pQE0i203LLGVeYSpdSACfn61y8bW2torBtbCFiAybZ98/wB60wSy4fZvqaR9QBXU0uNIPl8v3q6ThHDr25jnbUMAh8jAI7HfyqpACk47JLbNKtueQh0sxywzjoffyq6y40oVFKDCjGB1OPzp08MXJ0Rp4epCgAHv2qubg9ldW6oI+W+P8diPY0aB4eJQseUXJwNlI6UWq21zCefErZBx0yM0rl4XZ2yqrZQN/kZCCT5Zxiqb1JrS5eCBHIYZDHfAz0zTkB1/wOHSklmND4KsFGzAnqcDt6VmuOcCMWJbnXryqYj7jB88+VazhUrQK0V0SGBIydwPY+VE34g5b6wWDAajozj1p4D51bQqlnOpmKrGSNHxEEjrVqITaxiIKGIyCzAhvbyNEzW8sbGSN/w1cgsmdJ9xtUnMd1PybZsSxqGddWojPQnb0rnRTEFV/wANRrgMHdce9VByKk0gYDc5riQlneuB3qAavdVClynG+nP6V6X36AewqoNU81AWqampGfETj0NUg1JfrQBOrB8OSMdM1PJOCR+VVRlf8lz86tjQMdmKjz1VUCyMBtypOO4bcUZBdMn4fNcr/i2MFPlQQydxIp3x5VbCDzAZMejHf9K6RdEDbTiktpdK1zreLtKP3r6DwbicN7CFZgx2I9RXzxrR9HMjXUcZIA2Y/wDqpcHuH4ffxyKdCru8Gdm77Hsa6qQNd9p2+4RRogKpIdt+h7g0s4fxBbON5mGtj8ILfn607uOIcP4hw5hcnXbv4WUtho3G+PQ+tYDicrQsYoJDJCpITOM4OetWr6I2N+IcZaIowl1OYwSg6KTv8+tQikvZ3bWzxjbxYJJ9BWdsbW64nxBQisynGrG2BtnfttWo4ZbCzdolMghyQAzAjrtjbrVSKM+G2MMchadDI5wQ0p6fLyp+ixOQJIUfHw+dB2kyKmWiQgbEgdT5DarrJ3YO+oaA2CMYpYGIjQgOw0jGwUY69qrnwUaaNMOowQDv9K7n4YDIGB396qEvMZRhwNR0NkEkDegApFF4hDRsNJBXfbf/AH+tDXF4trFpZQxTTnbt0/vtRd7dxgsF+D0bGcdKR3ERa6EtxJzEdydnO2Dv6fOlgf2EkF1IrSZDdhr+H8quvpRypLd2L6/DpTYn3/1SC94hZ8OuXRGZiDlNydXu3l186Vf8QaZnYDDyNglW2rLkgG3dtIYA2ICzNhho8QI7nJoe5t5oI4ppGVnfKq6FVJ7kZGdvejobiERxmdhIQMAscEUW0kU6MscyjByFZAw+mNqjoq7Pkec14TXV1cKIeqe9Trq6lA9zUga6urJSSmrQcDrXV1Ae6/TPvUlkx2x7V1dUsFyy56/pVqTrpAdSd99hXV1aQCIZNigdMHfYEHPvVylZpF+8QpIDgbEgn511dXSLILOLXV1CzpHI3JJ8DZwwHYHsaz8vFLpNIc61JznoRXV1d4vgy0bH7Ky8iyW6nkOm7R8qFzgbj5dKPs750flISxG2pveurqrKh/YXMiwrGcFXOy+lNXCQw/hqQ3x9dsYFdXVhlRbGYr10QhlkxnIOM7ZrPcSuLiGUMHVFSQRtqYkBsZ2Arq6ogD/emvbhYkXVlMFmOz467duleR3YlRg8H4B8PjfJQHppx7V1dTwCu5vIFOh2mfw+HKjbfr1qMd6RJGLO3XUwH/UbJJ3HXtXV1YuyhYhubqRZJUWJs9Vxp+lXZubdSBjT1yGrq6tUD//Z"/>
          <p:cNvSpPr>
            <a:spLocks noChangeAspect="1" noChangeArrowheads="1"/>
          </p:cNvSpPr>
          <p:nvPr/>
        </p:nvSpPr>
        <p:spPr bwMode="auto">
          <a:xfrm>
            <a:off x="80963" y="-623888"/>
            <a:ext cx="1733550" cy="13049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6" descr="data:image/jpg;base64,/9j/4AAQSkZJRgABAQAAAQABAAD/2wBDAAkGBwgHBgkIBwgKCgkLDRYPDQwMDRsUFRAWIB0iIiAdHx8kKDQsJCYxJx8fLT0tMTU3Ojo6Iys/RD84QzQ5Ojf/2wBDAQoKCg0MDRoPDxo3JR8lNzc3Nzc3Nzc3Nzc3Nzc3Nzc3Nzc3Nzc3Nzc3Nzc3Nzc3Nzc3Nzc3Nzc3Nzc3Nzc3Nzf/wAARCACnAN8DASIAAhEBAxEB/8QAGwAAAgMBAQEAAAAAAAAAAAAABAUCAwYAAQf/xAA6EAACAQMCBAQDCAIABgMBAAABAgMABBESIQUTMUEiUWFxMoGRBhQjobHB0fBC4RUkM2Jy8QdSghb/xAAYAQEBAQEBAAAAAAAAAAAAAAAAAQIDBP/EACMRAAICAgMAAgIDAAAAAAAAAAABAhEDEiExQRNRIkIEYXH/2gAMAwEAAhEDEQA/ACzweWKMi0ZzqwQi4YN55P7UHc8NvpSzSo6KB0KZAHp2Pyo1LyYHTrHhyX0nBUennUl4vmMRzgS4OzNnp6Vz4KK+VdZflQs8QOOY6Bc//r/dX2Nno/HmcBFbcqcjP7mmlpfQPKo/EjOcAY1L+tHtwq0uoxGsmoMMtHFjLHscEfpRJAy/Gbxrm+eYiZUIGMkbgDGaAGi5cojOQN3JxsPQ9a0PE+BQ8MP47Ssr4I04XUPLodx8qXqA12YYIl0OBtgbHz37+dKAatpFAkcRSPmtgg6toxnr1/mgZ54uc7B20ONyD8XoKM++xtAYMJJgEAuOgUn0BFdBHYaGknJUSLkR5BB9j1qglFxGMRRclGRI1IYkbMxPn22oxrlZIyAyzSsNbI6ZIHoTnf8AWgX4hZMY1jg1LGoOFkIVce/X6VCDiSPdGEu/Lk2bU/fz27UA04dAl3HIzRrEseDpkTCsCcbHGxooLZWiOkiEhwQBylViO2DjPzzSyGS5vJmsmmkRJCBqcYUafTr9a8jaWyuI1mZdXdiMgDO/XNAFQ8Qit7jTGGA05WN9vXr59fOlfF1ju7pXjjWFv/qgxqB9tq2TcGh4ja8y3uDDJICAFjUD06DYbnpWan4beQ3DxzWsrSKfG+MavI58qNAZcAsoZXSIwxyJ0cscHz9N9h0p1eSow02ccZfToKuShBHTA71VbSwy8Nj5UaRTCM6rbGnONsrkeL++1K3EjuZJYWSJRht8aTnrt+lWqBXxC4mu4eVKqpKDnO+x6dup69aUtZXjK0VuwI0+J5G0g5zkY7/+qeC3e9WKQStGz7s+xyMdT9OtKr275dzJAqJLpYfiSADP7fOjAtveHSsBHI2MeLSilR5bZ3Oe+1eQr9yi0aMKxyXyRj3BI/Oj4nmu2kaOIYwSB8WW7fKhBaS3zh5FAY7Etuc/3b6VCFLTQaRGFWaQkscrhfkevftt717aQXMmXjEkS6ssZG0oG7dab8Ps4reVoXzzWGFaOID9TTS2tLfiEq245rTqvhJGNIH5ftVoCdbufhzpPJd6z/iW2z7Drj1OKsl4xz5OYltFpY5BJHX2NecdSB543uLuNTEojdGBAI1bBcAjvQE80WphbBCuceJCCPmP5pYugi7kSbXPCq20hALKIwQx9Bj8h9K9sL4wzKkt2zI+NRB2DeWKH5cIYNdmMtp2Imz8sefzqyHhcTLzZHWHXkom5JGcbDH70A+ghM8QuFeOcZz4mxt7ftVUvD9ThljBZs/CxHf0xU1t4XsYoLSYuRNrdxt2wOo3HsaquHUSYku8xkfCnmPeqUQxJHPGzXShIipUShejdd6XSRkKNEuog/D3FaJ4uHy2xBLJIx2ZgcHyGKpteE2r6jdyTCMLhGjQgZ89xvXNxsCy0mZWBVSSPTpT7hsxeREhUO5PwZ/irk4LwmG5jj+8roI3DjxKfcUWthaWjqxcHcgSKQD/AKooMgekgkQQ3UYmjdACG/vrQV7wi3itbi4tLdQ+nYp8Q2q0TIZHTC5OOXIy4Ow+hoi2uyjNqGpxj4djvWgYMWZllDbqO+o4OfPpRfE0tzHbriQJGMM7EZIrcpFburXCiNTsvTY+uKGm4Jw+9BMsS7fGyM2O2Dj5VaBgVmt450kdpdCHOMAbfv61TecQDytPbxlEJxhQFJ+natDxvhvD7ExRcme6eRicA7xAbbf0jas99ouCT8PkiOrmwzLrjfO3sfUVjZXR1eGagptcMFlvnuJMsx1dznr/ADRlhM6tpBXJxlnpPGuhhqznOCO4pjaRK4M5YER7nI2IHaqjkam2460PJjjd2aNiTpxpG3Un6/lTNOI23FFEVyqxuPh0yadX8VgrSKWWQaFOnUASo1ED289+lMJHjtb8wRTMYQMlgMknG/tvtVTYNnNYEySCKR0aNQAr7bA/4n1qiGeRJyJJWS1IICJu3Tr0NDLxL/khA9wFni+Fmbc9K9ksriS4R3K4fB1M2xwPoKtq6H9l15O8sb28MyzwuoIIGlvmBvsTjoRShY4Zn0sGY9Cqxht/oMUwnjWzuNcnLMpx4gCpJPtnw47+ftUbl3MuJcMiEajkAfMZowWW8EYhZorDSqDSzIqofLJ33+dQQW+rEKvEExpiDDY+frU7G8lS5KRBOU4OpdW+PIYoS5vreZMRRqFRiWIcZB6b7djQFc1ost0QXlDb5Eq6gARtjFOuGrcxStzoXIcoFmRAGxvnGB7bUBw+G2lKRKGkkZhhgw0gd87U9biVna8MjVJ5NRBIdVK5I88d6oM7xq1tnzJIXjkXKkaNOQO+PX2pOrQW8fLZhcI2CfD027CmfE5UlkEvNkMVwxP4Z0jbbGDWflZeZ4CyruMb5Hp0rLYGazW3LItrESEb+I4AH160fZcQuLuWOFoFKhcsSMafUUhtZS6xRxDJzjAXc+wP60zlkjtnyGSW4xsRNpCN8utLKPOIXEUdsqB3hfpqRcfUgVnbiZklxauyrjcq7b+9Sl4hcuvJkEDDsASMH3G9eLcLAgEhTJ7CTUPzFG7AwlFrAYyzKpXdkZxv9N/XtVTcWkjheE3DFG3xgnI8s5pdOuTpzpB2JYbZHlQkkbbAanJPY7GpZBqONM5XVpyBuxUE16nHJDsIo3cdDoGSKQTgqVWQ4IyMZqy3t3nAMZIQJqdm8IAHU9alsD+Hjt5IpQSqAD8O2316U4tJuZFqlKFnHQ9ff/dZCBeSnMgieZu4KkgepA/ejorqePVrGNtkz5nbbsOlasDpZrhZ0SOByi7sM9d875pp9+hs7qGKRwkzx6zHq7dPas+kssw0zc3fc+HYfTbFXG3WWJrjCPGoyVYkHA3333/Ssycq/Dsqq+TVyW/DeJhZJ4jzDnQ4GGA9CDvRFvYWEdkLN4laHPwvv9TWT4VNLb6lhjlMgTocMo3G+KYWN7dOJbprUGHWUYxIzaQPNc9d+tZwby5yRpnSc2lqnaAftb9neH/eJrkB4mlzIG0jlLjHkMjesgIInuTzLlkiz43A0rj5n+mvoF5eRTWnLMjh0Jx6Ag9QenWsbxDgqkJbpJcKWZSzjfAB3HQj1/or0xgm+Thswux4lwhLZo44ZoQCArkqS/fNDXFvYQSPLBIWkf8AE5bMCEzvjy+VVXNlBNKzwSJHAgwN9RbzJGRv198VK2sLaa5USc2ZWYgrG2n5j8u9YnTlwVdcnlnLbB2S7gBkZG0ur4JyNtunWnEyJJZxSrIJCqKpiK4AGO/mfY0tvbSOzjMkcSwKmxzuwOTjH6V5wziBgLYbXE+zBsjP032zXBY6yb2b2/GiVxfEmV5JE3AVQScnYdB0/PtXR3KyRSM5YDT/AJDIYjFRub4lzDDcCcsx1KUHhx0+dUiN7gorgI5zuFJz77V0aa7M2hjHcTGVDZsU0nw6Fxj577U3ThlvbWry3cUfNkLBi4GARg5wNznPYURwDhaJBz7lRGB4mB7r5hcUrvrx7ybMjHEOdKjdeu3ywBV6QJyXJtziygiXSh5pTquff6V7Db/euHTNHGv4Y1gSHAU99/X9qG4l97tbNJLKNDGynmzK2TIc5OR1xgb1SvHLabh33e4bljHjIXY+x8/lQA0oeS5AgdIyvQROSfn613EZjbobRndte0gkOCem9Thit3cvDfjKnKKSpP54/aipRrk0zvBPG5JAZNwB/wDU/tVAhskaORuU7pIoOg5wTUzE8bBXADLthW3NF3HApIo+dZAy76tG+rHpj/RpWBhPhOokrv0/OstFGvDGKs6OeXlchsEMT5KT+9Vcu6lkdzG4Repdj39SaERmZOVzQuojYnb50wuuddWcSyNGsSHMZdtIcYHbzFQDjiPDBGylYHlQbYUEgfPH61SvA55QsvJRIXIAxsSNtgvn/e1aSTiltPJpjTQmdx6UwtHt7kMxGkAYUj9q6VyQxNt9nM8QgeYiOEvpZZkHiHcAg9Mf0U14jwS14TcrJDEgt5V0MCSQDnb5d60fE7SKSKNeWEGvUApx2oe05gR4J4xJBrPxYbK0oGZ4oLb7uWn0ISfCdwc4749aA4NYxy/izN56dJ6npUPtGjLfzRgERIfBp6aew3qPBmlMqwodAI3Zs4Gfbt51GgHSwCOUGLKqu8m5wR/Joe94+/CxC9tGJXb/AK3M3X267UVx/hN5Y2qzSc6R2OXZBlUGOh88npSOxCPKouEd4j2O2rzI9qsGoSVq0YyKTi1Hs1HCeIWV3amaKKVXkOWRdt+4HYD9a63migmJheSJlOVCy4CkjBJ7GhrS+hjiVoE5anZsAKdum/U1bDcWcytDOIldlwrocEsT0z02x1rUtXJ/H0Zxuaivk7Pb6abiZjleGNgqYd2HjY7+Lw4IHYUl4tb3U8oa3mkjckjC/BqycZB89znY+tP/APhdxLAwhwvi1RskmRjGd+2e22aCla5nVFuRiSPOo6QcgYwd/LzrLfjDypS1EVoJSslvfBiykgCNdjsN8Hv86tiuUECxcqWOfOnYBc5GxNTWIyTmKOUPckkHJ/7fX2NVyW13aWsvEZVNvFDvzGIVR269zmpo12aq3aYIsBvLhizSO+NxI+/yplY2cSogupFjKk6RGmpj0zk5/wB0r4G1jxGRJpbuS3gZyDdKmrLZ6EHcdxntWqg4RBJLOltxCKdUYkcuXSM46DHXb96UJOX6iTiFqHzNEoDJ1GR08yBvUuET8Qtbli8jICBpBOoHz6700mt3sbmYzxKiK/8A09Xwn/yxgjoeudqHN7bTyxrqdGTYu+6sT1x3Arq87cdWZjhSe3p4l5eyyZjBkUjcMNqLvLUyNHylxKE3UZy2w+vf6V4Gnjblssi9xJgHI9PT86lFeMzGFkRi/hAR8Vw1o6nksSjg1zbLplYrqJP+IBzt8u1Y50HNPMIC57DO9al7Zp1jKv4l7NtqP6UNNwe8ndi0OWwfEB+69ajBnihDaRmTO/xbUTDPdWyZjLBAc6TuufXNXC2a1lTUjDVtuuxH986vuIQ9sHh1ZL4HTAH+/KrYLYON3EWmeSJS7tvoBTIG3brV83FUZVmFqxUrqOWJ2PbPbel9oJIrc2jxCUO3hBz4T6H9RXl4Io7gQRRtqB6DsPI/3yq2BjatY8S0xchY585BPc+Q8vap3sAhSJuIxsMDTrVvyO1K4IVkVtUhGkZCiQjUac4e8sjBcyhsY0sR0A7etACi4aCYx5Jwexz+dajgtzptjK8ujw5GVzq9PSsV92vZHMcUTGQSBQcdyf06Vp+EWUqTG2uGLDQVUoM5Yb10caZExrNxmJ5NEoAVR333oqLili6YBBXYfM96xnEbSeG5ZEAUlvCCcFhjOR5+3rUraC4kZECYk05KnzPTaogHcckhluAQVCqx0suxI/v9FVcJeKJ2aHSpJyQep74oXjPDLy1tdc66W1KqqpLaietVcJaNJlDuoOd9RI0+poD6Rw+7juLflTEa8YYHfI9az3HOD2jXS5u1hIY5DEYUHrgD6b0fbQ65AtpdKwCjU5bOx69s0p+0KR2s4U5LuCwLN1ORtQMyBZBemOzMlwi9Sy7EDvt2/itGOHTGBnliVZHUp+CQcrnqPbpn1pVDH+OiQSCMucMSM7E/7plxDhzWVxGqy8+KYHktgjSRgnbPlSTXhIp9yY44BYrYwrcXdzK7OMKkb7A+uNjUb+KGQyyQRKsnRo1b/E7EDH1+VFWsSvw7kyzapD0ydiceR/WkN/Yc9ElSIEBysgVckMMb+fSo3QlFNcntpY29jxU3YtnAkQyF5MMsRUdR/wDk1nPtVLP9oFmxcsLUroQknCDr0zmtPBYcKuUEUkEIbqrY1FT2P5VTPwaYeG1mWMaQNKjfbz71XNvliKSQi4LYWlrYrCTzHz4QD0yST275pk/FLaxSe0ih0MvQlMsm/wD4+W1X2lne2t0v40jyICowoOkEeua8vLW+5asbhmCqB4lOCc537Z/is7WaBFtm4+5ni4ghBwRz2IOOnYHy9KEueE3UEpieDx5wrIuoNjypjAjo4iuHfcZZo98HtkHp239aMS7uLe1InZZYMDOTpz7571KANYOhRLeVcvEfEJOoHTcdvajORZGYwpCj6RqxG4GD5flTWPhVve2SzctoLlkBEzDcbbH1FZm4sbm0uptcTlwcM6MMH169DVBO2trmacw4EWkZAd8YFTMyoSIlJZSPEDj3xUYZXjmVxF4s7F8jHzG3/qmNxIiQ7QGSPuRp+ZHpt0pQBzdfeVAwJggGRLggDHbNU3ENvbBo3twsbjUDGxBAPlnNFizCW7XS6+RoAAxnJI2zjoO2fShbohUHJkSQr1zv4Tvj61GUjbWdk8TNbytzdiBJjC+e46belDXStbkPJbsjRjUGU5Jz3J8q8LTSyhRHpfGCBnGf2ouN7lOW2RlhhdTDBI6758qlgSgx4zkrk50nzx1q2CVI3D/Fjpk5/IU+h4fJKxlWONYz/kAsi+3pXC0iXxSRrAh21xyBSatMHq6RI91Z3IE5Ov7vKpwx36HtnNNuDXVtdMslyn3a9EeRG+5G+CR+nnWXjvLMujiWRXGzNJ4sjt0/vvXr3kM0hR2D4OUlzgge/wBOtRT+yGh4hLBIwiZSGVztgEjpgA9qa8JtEJ5jyE6gfwyMYz+tYwXbRMiMzuCTrbt17VquFXKC2QtL+J1Ve+D2NdOGQv4tZrcrEko/DicsMMR2PX61mpeBmKCe5jcO0TkgRnIK9yfXpv71s2KzwkMF2GetIbq3jWN1VAmtyQQTsentWZz1jaRpKxfwO/Sx5ks5ZnIwBpP6+dJeLO8zBow65znU5JPrWv8A+EKLJpuIhZI1GpsH4QOpz2996xd5dLBPqjVmI8aq4Egx642x8/8AelOKjcnRlproutoLeG1Mi3LmYuAEwfFnttv0p3BHDFOh4po5yaGiRyRrJPgGMeWayNheXkVwVUvG4PMDQd1IHl2ANMuLTHiscLgOrwoFEijGChGTnqdQOcn9q3GmzNmjuZp5buUxzxxRHdIUUZ2/c0DP9pLGwFxLNBdxrAQJ3eD/AKTbbEg+35V82muLywvxi6voERQCJmY6z2IBySMY296tb7cQRcElsolkmkuGDTO2Sr9Dhs4yBjt51ib1pV2bi0z6PFJwzjNsLrhtyGLbmWB/CD5HyJ+u3Sh/v1tEEmt7gyEkjGrUQp6Z9awX2Hnvrvicsdg8ELXh8UKJiMAem/1rXcN4xbRz3EETWIngYK6w+Btjvtt+dK4HBVef/INokz2w4VPJIvhLk6CTuCMDPQ0TBxue6WRIOHTq6pnRLLuN+4IH70ZeT2kTG4kt44o5FaRyI1DHOclduu1A/Zua04vJMssIjceJQTqP1I61zclHs7QxSmm4roP+zge4vWF3C0ekFg5JwoAwcjr3/KnVxwWzLBWFxjcgqQRjr3GfrVlrHaRWpCyAxAENGyhHO/Unbw/xXXHEC8LDUiSRrlXZgBo/etnJngFstoeVciUpkR+ag9sD96T3U8UgwfATgBwDnPyNAf8A9BaCOWSzmSR41bMcQ32HSvLHi1rxKOLTFLzGT8XwEKp7jJx9f0rNigWHiGi+uYNZlR8/dgdyzDsT5EZI9iKlb/8AMyMAJcsvgVdl+fl70dJwX7wqNbqpkkyV1ZGWHbIphwZQnFpku1iEsYQvgnTk7dDWIT2bRJPqkJIAxZgkrxAbY5nl1/Udaou4pLNpgqsylvCV+HzyPPatRxiFLAu80Mbx5IU5yQM/n3oUw80KqnGtM7IZPXHQAfWumoEPCLiZrtpGIMca5YORj8x19KOjVJbTmcvJDnSWXbzPhH/rpUxclLeSHkIz9EVUxpx1JA61VbmQaXjkV5D4WPQ/PyoBvwENDzGLa5in4UYbwt6bdfahpGEpVrUAuudQMpwM+malboFuQ7wsiq3iYHbr0zSu44hPJcy5lYkMQSNu9GwKFWNAS8wLH/Fd69XDnCElv/H+KFUp03FTRgDgH5g15rKHx3kuhV8JUHJ1KKZ2nERpi5AIYD8Rc9/+35dqRxnB1B8aem4yfarUZnfUIwfLc1uMqB9IsJmvLHnNqeNVC60659qV3bJEqfeUYQ7nEyjSxyNqQWHGr3huqNJcBjllJDK30O3yNaa2+0NhfwiK7CK/Qq3wtt28q7J2Qrk4uJsQpKUIzhMjxe470muLGGczRhRzj8JfHhOfLyp1xjhEXFJRc8OnVGHhYAbjc71n+P2fFOFXIjiBmDAFNPcZwd/OsfBDbeStllKTVWXrwu4tLRZzcxMiuqldG6joMHPfcY9av4RDYMZEKF5YpTpIyNuhGN8Y3oiDhU0j24vJcwvg8tW3Ujpn51bfqnCZRPK7GM4DNpHXfet3q78Oat8A3EV+7KrX1zBASQCzxCRFw2xwemx/Ovmv2l4Jwq4njkhhhtnDvzGtD4ZwehCnOk9elfQOM3kN8fApbWpEoc4z26fMGlXA/s3acQnlElxLaiJdpAmpHz8/y3rOHLjndyLOGX9VwZzgVksd1Hbwn7uu6yF8kIucZfH0x1pfbcHnh4nJxCVxb/iAvBE2oPvg4PfPXp3rcNww/Z/iDO9zFcK5bVIE1al0KBheuQP7tWX4i7SSNHZROuB4ZHBDHpuQD+9elu1SXBzSafYxt7PiPGZWtbZwzAMFEh068dQv6/WhuBznh3EufIzCNGMR5Sk5fyJ6DGCT16UFDGhuFhuHlZnUyDYgaiCQdttzTG6lW2t1tpFRpvDkKwxEoyQo9cnfyG1efJDZ2z1Yv5MsacYvsbt9peIyRmFrSMRK2kzSgsoOcNjH8mpzl5bdopJJpmcDBwsed8jSB9M0P9mbA8ZWQ3l7MkURwkce537j0FMLThckZ5jyxyMrENq6N5E+X87VYxbOcpIuhuLO2Gi5hhkbTp/BcaiT2JGBj5Ux4W9vM6tHaiSQbKiDAVfXHXfPWs1c27xF41LtGrEL4j510F60ZUacynwqUALYHbI60vwGu+9xm6Nu7LDJGupY0IPRumPIZHtUYjbwFY9CRqBpULkx9yvyGaQylWjea8hbI8IV8FifMjc0ILcWmUt55Y1kYluXJo05OcALjA7b5rlkmsfKVkk6Q+km13Tfe5XJD/Cnl7kdKBvUEhP3VjIgbPifS4PbST1FUWVvxK4cRR3s3LcH8OVkfft1XPcdqutOFX6lhJd8xemDEo3PbI6fSmLI8nlCMtgJZCrMbmFiDhmk5mgj65BquXmuebbyoRgaEU6SAP6Kcx2dvCXBtxzCCuUYk+4BGc/I0Pc8BuBA8wTIALZdvEw77frXWmUWQ2/EZGkmxJGD4iCCdfyHWqXM0catMyHPUaunvnpR0CwW8DS3E5Wdc6FXLFvkceu+9AzTSEankBPVV2JPyIwKUvR/gv8Au0w6xYHmT/fX6V3JbOGQAdc52qKcQdI1SV+YF+FW3Aqlpmdi2QAfLYV5uCh8EGdzLEB5axn6UWLWYqXDxHudLAE/LbNJ1k/7jVqzEdKqkgMpTIiaZNg2PjHb0ricKFjbxE52PpQ0d7Mq6VfGRv614JjnI2PfyNVSBsuAcXWSRYJQkNzGApZvhkPYMfP1weg6U94twya4RZucGZASu2Bv1+VfNI5vFkfxWm4P9rZrSBLW6TmQqNIdNmUfPY11jkshbHNcqFeQHVqKEYOVx517xLixubblJFrKkBiwxobHU57e1PZGj4paaraZJF1BlK7kHtkbb0uks+JNcsnKg6jLsMlzj22Ocf7qyXBUL4orSKNY7pEdlGFCSH4MnAO/rVbR2sKsHYop3C9vr8qle2d7FJIzqEIcZdFyMjt7fwKaJaWPEIcCNZ1UhiinTkjGSO4865wXNVRtzfjEM9w4iYsyPEzA6jsR4egxSmG7glm0tDEvU632+oH+63Un2b4ddW/3Z4TERtkSMceWxOD2rGXnAZ4bySFbXk6XCDU5bVnpjv612t/ZycUy2a2huJUuBF441VUdSd8dBih7VVidnSO2g6gM0ZLH1Gc1dDaTRlopGGlgd853B3x2z1qMNpLq/DK8snCq+4x5nb86zKTfYSS6CbNkiRpC5MpbCFWAwfn/AKpgk6krHcTDGGA0sNSt67Uoj0pcRpcxZhBy2Ox8vyFX21rEzSFo1OM+ESHr70soxmETwKEjZlKYOgZDv128/lWbu5xz0EBkQp4zgdx+uMDan0B+5aWVSug5wxy2fP08qKbh8d0GkWxWRgpYux0nrjGf4rS+wTvZLW94HaXrMIpSdEpQZ1gdjgefT3rPSTxwytzEctgMoG+knoT2zTS7CuIg5eHRlVXHhB2xnYd+/rQPI++py4olW4DHBAOk46DyHtWWrANb37oxlLCQnfD7fM+tPIeKTGIskwlYYGkjWM+3+qWQcM4hGQHil5jZ8Cx77efb6UvmivIJvGsobcFmUj5/rRWgaOC8uBdpNeW8jRqRkMhIA8tzjFMrm8tL62MeuRCfFhU8WB+1YW4uLiPSAJyF6l0IDHr0/mqGvHyurBO+xycfnTauymps7e2IZWjy8nSQMcg+3ljz3pffcBnkd3tSZdDBX0qe42x0qvhck/K+8CQRBNxkHLHyFaSHjj2jo5kikRlBIxsWx6eVc8sVNUnRqEtT5npYAE6R6Zr3B7fSo8w4xhfpXgJ86xRktAPcEVNRVQY+dSDHzrNAvBI9qmr5qhW3qQIzQBAcnqc+9WrJgdSB6UNqFTRsGqgH2d7cWkomtZND98f5DyIrT8F49z51jupzDkYJyf6BWMDZJYKuD0xV0beHIbeukZNEPonHNYXRbsW5iajpxpx79KA+ydxbrcuksR1OOWhznArO8L4zc2h5Ss0sOcshO6+2f9U44Qo+9GRI9MbDJ1N3z2O1dk9ga6dTCeZHIQ+NKg/C2PPyoC5mV3IlOjC6SpPXzGetXy3aygRNuwbr6V5cICheVTjTvn6ZrVAAk4RYyK0Yi5eTjwnbH9NU3HB2tlBVS6YXLbZH+qZXLRQ2yzoSVI09M7g/l0qzh/EjKfCmQB8I6CstICDiPDhDLh3y53+IAYx3oR4fuiYGsAHKsy5z862N0YriJlJCSHO5AOKRmwtJFlElzJz3OoMCRnI2GP70pQE0i203LLGVeYSpdSACfn61y8bW2torBtbCFiAybZ98/wB60wSy4fZvqaR9QBXU0uNIPl8v3q6ThHDr25jnbUMAh8jAI7HfyqpACk47JLbNKtueQh0sxywzjoffyq6y40oVFKDCjGB1OPzp08MXJ0Rp4epCgAHv2qubg9ldW6oI+W+P8diPY0aB4eJQseUXJwNlI6UWq21zCefErZBx0yM0rl4XZ2yqrZQN/kZCCT5Zxiqb1JrS5eCBHIYZDHfAz0zTkB1/wOHSklmND4KsFGzAnqcDt6VmuOcCMWJbnXryqYj7jB88+VazhUrQK0V0SGBIydwPY+VE34g5b6wWDAajozj1p4D51bQqlnOpmKrGSNHxEEjrVqITaxiIKGIyCzAhvbyNEzW8sbGSN/w1cgsmdJ9xtUnMd1PybZsSxqGddWojPQnb0rnRTEFV/wANRrgMHdce9VByKk0gYDc5riQlneuB3qAavdVClynG+nP6V6X36AewqoNU81AWqampGfETj0NUg1JfrQBOrB8OSMdM1PJOCR+VVRlf8lz86tjQMdmKjz1VUCyMBtypOO4bcUZBdMn4fNcr/i2MFPlQQydxIp3x5VbCDzAZMejHf9K6RdEDbTiktpdK1zreLtKP3r6DwbicN7CFZgx2I9RXzxrR9HMjXUcZIA2Y/wDqpcHuH4ffxyKdCru8Gdm77Hsa6qQNd9p2+4RRogKpIdt+h7g0s4fxBbON5mGtj8ILfn607uOIcP4hw5hcnXbv4WUtho3G+PQ+tYDicrQsYoJDJCpITOM4OetWr6I2N+IcZaIowl1OYwSg6KTv8+tQikvZ3bWzxjbxYJJ9BWdsbW64nxBQisynGrG2BtnfttWo4ZbCzdolMghyQAzAjrtjbrVSKM+G2MMchadDI5wQ0p6fLyp+ixOQJIUfHw+dB2kyKmWiQgbEgdT5DarrJ3YO+oaA2CMYpYGIjQgOw0jGwUY69qrnwUaaNMOowQDv9K7n4YDIGB396qEvMZRhwNR0NkEkDegApFF4hDRsNJBXfbf/AH+tDXF4trFpZQxTTnbt0/vtRd7dxgsF+D0bGcdKR3ERa6EtxJzEdydnO2Dv6fOlgf2EkF1IrSZDdhr+H8quvpRypLd2L6/DpTYn3/1SC94hZ8OuXRGZiDlNydXu3l186Vf8QaZnYDDyNglW2rLkgG3dtIYA2ICzNhho8QI7nJoe5t5oI4ppGVnfKq6FVJ7kZGdvejobiERxmdhIQMAscEUW0kU6MscyjByFZAw+mNqjoq7Pkec14TXV1cKIeqe9Trq6lA9zUga6urJSSmrQcDrXV1Ae6/TPvUlkx2x7V1dUsFyy56/pVqTrpAdSd99hXV1aQCIZNigdMHfYEHPvVylZpF+8QpIDgbEgn511dXSLILOLXV1CzpHI3JJ8DZwwHYHsaz8vFLpNIc61JznoRXV1d4vgy0bH7Ky8iyW6nkOm7R8qFzgbj5dKPs750flISxG2pveurqrKh/YXMiwrGcFXOy+lNXCQw/hqQ3x9dsYFdXVhlRbGYr10QhlkxnIOM7ZrPcSuLiGUMHVFSQRtqYkBsZ2Arq6ogD/emvbhYkXVlMFmOz467duleR3YlRg8H4B8PjfJQHppx7V1dTwCu5vIFOh2mfw+HKjbfr1qMd6RJGLO3XUwH/UbJJ3HXtXV1YuyhYhubqRZJUWJs9Vxp+lXZubdSBjT1yGrq6tUD//Z"/>
          <p:cNvSpPr>
            <a:spLocks noChangeAspect="1" noChangeArrowheads="1"/>
          </p:cNvSpPr>
          <p:nvPr/>
        </p:nvSpPr>
        <p:spPr bwMode="auto">
          <a:xfrm>
            <a:off x="233363" y="-471488"/>
            <a:ext cx="1733550" cy="13049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8" descr="data:image/jpg;base64,/9j/4AAQSkZJRgABAQAAAQABAAD/2wBDAAkGBwgHBgkIBwgKCgkLDRYPDQwMDRsUFRAWIB0iIiAdHx8kKDQsJCYxJx8fLT0tMTU3Ojo6Iys/RD84QzQ5Ojf/2wBDAQoKCg0MDRoPDxo3JR8lNzc3Nzc3Nzc3Nzc3Nzc3Nzc3Nzc3Nzc3Nzc3Nzc3Nzc3Nzc3Nzc3Nzc3Nzc3Nzc3Nzf/wAARCACnAN8DASIAAhEBAxEB/8QAGwAAAgMBAQEAAAAAAAAAAAAABAUCAwYAAQf/xAA6EAACAQMCBAQDCAIABgMBAAABAgMABBESIQUTMUEiUWFxMoGRBhQjobHB0fBC4RUkM2Jy8QdSghb/xAAYAQEBAQEBAAAAAAAAAAAAAAAAAQIDBP/EACMRAAICAgMAAgIDAAAAAAAAAAABAhEDEiExQRNRIkIEYXH/2gAMAwEAAhEDEQA/ACzweWKMi0ZzqwQi4YN55P7UHc8NvpSzSo6KB0KZAHp2Pyo1LyYHTrHhyX0nBUennUl4vmMRzgS4OzNnp6Vz4KK+VdZflQs8QOOY6Bc//r/dX2Nno/HmcBFbcqcjP7mmlpfQPKo/EjOcAY1L+tHtwq0uoxGsmoMMtHFjLHscEfpRJAy/Gbxrm+eYiZUIGMkbgDGaAGi5cojOQN3JxsPQ9a0PE+BQ8MP47Ssr4I04XUPLodx8qXqA12YYIl0OBtgbHz37+dKAatpFAkcRSPmtgg6toxnr1/mgZ54uc7B20ONyD8XoKM++xtAYMJJgEAuOgUn0BFdBHYaGknJUSLkR5BB9j1qglFxGMRRclGRI1IYkbMxPn22oxrlZIyAyzSsNbI6ZIHoTnf8AWgX4hZMY1jg1LGoOFkIVce/X6VCDiSPdGEu/Lk2bU/fz27UA04dAl3HIzRrEseDpkTCsCcbHGxooLZWiOkiEhwQBylViO2DjPzzSyGS5vJmsmmkRJCBqcYUafTr9a8jaWyuI1mZdXdiMgDO/XNAFQ8Qit7jTGGA05WN9vXr59fOlfF1ju7pXjjWFv/qgxqB9tq2TcGh4ja8y3uDDJICAFjUD06DYbnpWan4beQ3DxzWsrSKfG+MavI58qNAZcAsoZXSIwxyJ0cscHz9N9h0p1eSow02ccZfToKuShBHTA71VbSwy8Nj5UaRTCM6rbGnONsrkeL++1K3EjuZJYWSJRht8aTnrt+lWqBXxC4mu4eVKqpKDnO+x6dup69aUtZXjK0VuwI0+J5G0g5zkY7/+qeC3e9WKQStGz7s+xyMdT9OtKr275dzJAqJLpYfiSADP7fOjAtveHSsBHI2MeLSilR5bZ3Oe+1eQr9yi0aMKxyXyRj3BI/Oj4nmu2kaOIYwSB8WW7fKhBaS3zh5FAY7Etuc/3b6VCFLTQaRGFWaQkscrhfkevftt717aQXMmXjEkS6ssZG0oG7dab8Ps4reVoXzzWGFaOID9TTS2tLfiEq245rTqvhJGNIH5ftVoCdbufhzpPJd6z/iW2z7Drj1OKsl4xz5OYltFpY5BJHX2NecdSB543uLuNTEojdGBAI1bBcAjvQE80WphbBCuceJCCPmP5pYugi7kSbXPCq20hALKIwQx9Bj8h9K9sL4wzKkt2zI+NRB2DeWKH5cIYNdmMtp2Imz8sefzqyHhcTLzZHWHXkom5JGcbDH70A+ghM8QuFeOcZz4mxt7ftVUvD9ThljBZs/CxHf0xU1t4XsYoLSYuRNrdxt2wOo3HsaquHUSYku8xkfCnmPeqUQxJHPGzXShIipUShejdd6XSRkKNEuog/D3FaJ4uHy2xBLJIx2ZgcHyGKpteE2r6jdyTCMLhGjQgZ89xvXNxsCy0mZWBVSSPTpT7hsxeREhUO5PwZ/irk4LwmG5jj+8roI3DjxKfcUWthaWjqxcHcgSKQD/AKooMgekgkQQ3UYmjdACG/vrQV7wi3itbi4tLdQ+nYp8Q2q0TIZHTC5OOXIy4Ow+hoi2uyjNqGpxj4djvWgYMWZllDbqO+o4OfPpRfE0tzHbriQJGMM7EZIrcpFburXCiNTsvTY+uKGm4Jw+9BMsS7fGyM2O2Dj5VaBgVmt450kdpdCHOMAbfv61TecQDytPbxlEJxhQFJ+natDxvhvD7ExRcme6eRicA7xAbbf0jas99ouCT8PkiOrmwzLrjfO3sfUVjZXR1eGagptcMFlvnuJMsx1dznr/ADRlhM6tpBXJxlnpPGuhhqznOCO4pjaRK4M5YER7nI2IHaqjkam2460PJjjd2aNiTpxpG3Un6/lTNOI23FFEVyqxuPh0yadX8VgrSKWWQaFOnUASo1ED289+lMJHjtb8wRTMYQMlgMknG/tvtVTYNnNYEySCKR0aNQAr7bA/4n1qiGeRJyJJWS1IICJu3Tr0NDLxL/khA9wFni+Fmbc9K9ksriS4R3K4fB1M2xwPoKtq6H9l15O8sb28MyzwuoIIGlvmBvsTjoRShY4Zn0sGY9Cqxht/oMUwnjWzuNcnLMpx4gCpJPtnw47+ftUbl3MuJcMiEajkAfMZowWW8EYhZorDSqDSzIqofLJ33+dQQW+rEKvEExpiDDY+frU7G8lS5KRBOU4OpdW+PIYoS5vreZMRRqFRiWIcZB6b7djQFc1ost0QXlDb5Eq6gARtjFOuGrcxStzoXIcoFmRAGxvnGB7bUBw+G2lKRKGkkZhhgw0gd87U9biVna8MjVJ5NRBIdVK5I88d6oM7xq1tnzJIXjkXKkaNOQO+PX2pOrQW8fLZhcI2CfD027CmfE5UlkEvNkMVwxP4Z0jbbGDWflZeZ4CyruMb5Hp0rLYGazW3LItrESEb+I4AH160fZcQuLuWOFoFKhcsSMafUUhtZS6xRxDJzjAXc+wP60zlkjtnyGSW4xsRNpCN8utLKPOIXEUdsqB3hfpqRcfUgVnbiZklxauyrjcq7b+9Sl4hcuvJkEDDsASMH3G9eLcLAgEhTJ7CTUPzFG7AwlFrAYyzKpXdkZxv9N/XtVTcWkjheE3DFG3xgnI8s5pdOuTpzpB2JYbZHlQkkbbAanJPY7GpZBqONM5XVpyBuxUE16nHJDsIo3cdDoGSKQTgqVWQ4IyMZqy3t3nAMZIQJqdm8IAHU9alsD+Hjt5IpQSqAD8O2316U4tJuZFqlKFnHQ9ff/dZCBeSnMgieZu4KkgepA/ejorqePVrGNtkz5nbbsOlasDpZrhZ0SOByi7sM9d875pp9+hs7qGKRwkzx6zHq7dPas+kssw0zc3fc+HYfTbFXG3WWJrjCPGoyVYkHA3333/Ssycq/Dsqq+TVyW/DeJhZJ4jzDnQ4GGA9CDvRFvYWEdkLN4laHPwvv9TWT4VNLb6lhjlMgTocMo3G+KYWN7dOJbprUGHWUYxIzaQPNc9d+tZwby5yRpnSc2lqnaAftb9neH/eJrkB4mlzIG0jlLjHkMjesgIInuTzLlkiz43A0rj5n+mvoF5eRTWnLMjh0Jx6Ag9QenWsbxDgqkJbpJcKWZSzjfAB3HQj1/or0xgm+Thswux4lwhLZo44ZoQCArkqS/fNDXFvYQSPLBIWkf8AE5bMCEzvjy+VVXNlBNKzwSJHAgwN9RbzJGRv198VK2sLaa5USc2ZWYgrG2n5j8u9YnTlwVdcnlnLbB2S7gBkZG0ur4JyNtunWnEyJJZxSrIJCqKpiK4AGO/mfY0tvbSOzjMkcSwKmxzuwOTjH6V5wziBgLYbXE+zBsjP032zXBY6yb2b2/GiVxfEmV5JE3AVQScnYdB0/PtXR3KyRSM5YDT/AJDIYjFRub4lzDDcCcsx1KUHhx0+dUiN7gorgI5zuFJz77V0aa7M2hjHcTGVDZsU0nw6Fxj577U3ThlvbWry3cUfNkLBi4GARg5wNznPYURwDhaJBz7lRGB4mB7r5hcUrvrx7ybMjHEOdKjdeu3ywBV6QJyXJtziygiXSh5pTquff6V7Db/euHTNHGv4Y1gSHAU99/X9qG4l97tbNJLKNDGynmzK2TIc5OR1xgb1SvHLabh33e4bljHjIXY+x8/lQA0oeS5AgdIyvQROSfn613EZjbobRndte0gkOCem9Thit3cvDfjKnKKSpP54/aipRrk0zvBPG5JAZNwB/wDU/tVAhskaORuU7pIoOg5wTUzE8bBXADLthW3NF3HApIo+dZAy76tG+rHpj/RpWBhPhOokrv0/OstFGvDGKs6OeXlchsEMT5KT+9Vcu6lkdzG4Repdj39SaERmZOVzQuojYnb50wuuddWcSyNGsSHMZdtIcYHbzFQDjiPDBGylYHlQbYUEgfPH61SvA55QsvJRIXIAxsSNtgvn/e1aSTiltPJpjTQmdx6UwtHt7kMxGkAYUj9q6VyQxNt9nM8QgeYiOEvpZZkHiHcAg9Mf0U14jwS14TcrJDEgt5V0MCSQDnb5d60fE7SKSKNeWEGvUApx2oe05gR4J4xJBrPxYbK0oGZ4oLb7uWn0ISfCdwc4749aA4NYxy/izN56dJ6npUPtGjLfzRgERIfBp6aew3qPBmlMqwodAI3Zs4Gfbt51GgHSwCOUGLKqu8m5wR/Joe94+/CxC9tGJXb/AK3M3X267UVx/hN5Y2qzSc6R2OXZBlUGOh88npSOxCPKouEd4j2O2rzI9qsGoSVq0YyKTi1Hs1HCeIWV3amaKKVXkOWRdt+4HYD9a63migmJheSJlOVCy4CkjBJ7GhrS+hjiVoE5anZsAKdum/U1bDcWcytDOIldlwrocEsT0z02x1rUtXJ/H0Zxuaivk7Pb6abiZjleGNgqYd2HjY7+Lw4IHYUl4tb3U8oa3mkjckjC/BqycZB89znY+tP/APhdxLAwhwvi1RskmRjGd+2e22aCla5nVFuRiSPOo6QcgYwd/LzrLfjDypS1EVoJSslvfBiykgCNdjsN8Hv86tiuUECxcqWOfOnYBc5GxNTWIyTmKOUPckkHJ/7fX2NVyW13aWsvEZVNvFDvzGIVR269zmpo12aq3aYIsBvLhizSO+NxI+/yplY2cSogupFjKk6RGmpj0zk5/wB0r4G1jxGRJpbuS3gZyDdKmrLZ6EHcdxntWqg4RBJLOltxCKdUYkcuXSM46DHXb96UJOX6iTiFqHzNEoDJ1GR08yBvUuET8Qtbli8jICBpBOoHz6700mt3sbmYzxKiK/8A09Xwn/yxgjoeudqHN7bTyxrqdGTYu+6sT1x3Arq87cdWZjhSe3p4l5eyyZjBkUjcMNqLvLUyNHylxKE3UZy2w+vf6V4Gnjblssi9xJgHI9PT86lFeMzGFkRi/hAR8Vw1o6nksSjg1zbLplYrqJP+IBzt8u1Y50HNPMIC57DO9al7Zp1jKv4l7NtqP6UNNwe8ndi0OWwfEB+69ajBnihDaRmTO/xbUTDPdWyZjLBAc6TuufXNXC2a1lTUjDVtuuxH986vuIQ9sHh1ZL4HTAH+/KrYLYON3EWmeSJS7tvoBTIG3brV83FUZVmFqxUrqOWJ2PbPbel9oJIrc2jxCUO3hBz4T6H9RXl4Io7gQRRtqB6DsPI/3yq2BjatY8S0xchY585BPc+Q8vap3sAhSJuIxsMDTrVvyO1K4IVkVtUhGkZCiQjUac4e8sjBcyhsY0sR0A7etACi4aCYx5Jwexz+dajgtzptjK8ujw5GVzq9PSsV92vZHMcUTGQSBQcdyf06Vp+EWUqTG2uGLDQVUoM5Yb10caZExrNxmJ5NEoAVR333oqLili6YBBXYfM96xnEbSeG5ZEAUlvCCcFhjOR5+3rUraC4kZECYk05KnzPTaogHcckhluAQVCqx0suxI/v9FVcJeKJ2aHSpJyQep74oXjPDLy1tdc66W1KqqpLaietVcJaNJlDuoOd9RI0+poD6Rw+7juLflTEa8YYHfI9az3HOD2jXS5u1hIY5DEYUHrgD6b0fbQ65AtpdKwCjU5bOx69s0p+0KR2s4U5LuCwLN1ORtQMyBZBemOzMlwi9Sy7EDvt2/itGOHTGBnliVZHUp+CQcrnqPbpn1pVDH+OiQSCMucMSM7E/7plxDhzWVxGqy8+KYHktgjSRgnbPlSTXhIp9yY44BYrYwrcXdzK7OMKkb7A+uNjUb+KGQyyQRKsnRo1b/E7EDH1+VFWsSvw7kyzapD0ydiceR/WkN/Yc9ElSIEBysgVckMMb+fSo3QlFNcntpY29jxU3YtnAkQyF5MMsRUdR/wDk1nPtVLP9oFmxcsLUroQknCDr0zmtPBYcKuUEUkEIbqrY1FT2P5VTPwaYeG1mWMaQNKjfbz71XNvliKSQi4LYWlrYrCTzHz4QD0yST275pk/FLaxSe0ih0MvQlMsm/wD4+W1X2lne2t0v40jyICowoOkEeua8vLW+5asbhmCqB4lOCc537Z/is7WaBFtm4+5ni4ghBwRz2IOOnYHy9KEueE3UEpieDx5wrIuoNjypjAjo4iuHfcZZo98HtkHp239aMS7uLe1InZZYMDOTpz7571KANYOhRLeVcvEfEJOoHTcdvajORZGYwpCj6RqxG4GD5flTWPhVve2SzctoLlkBEzDcbbH1FZm4sbm0uptcTlwcM6MMH169DVBO2trmacw4EWkZAd8YFTMyoSIlJZSPEDj3xUYZXjmVxF4s7F8jHzG3/qmNxIiQ7QGSPuRp+ZHpt0pQBzdfeVAwJggGRLggDHbNU3ENvbBo3twsbjUDGxBAPlnNFizCW7XS6+RoAAxnJI2zjoO2fShbohUHJkSQr1zv4Tvj61GUjbWdk8TNbytzdiBJjC+e46belDXStbkPJbsjRjUGU5Jz3J8q8LTSyhRHpfGCBnGf2ouN7lOW2RlhhdTDBI6758qlgSgx4zkrk50nzx1q2CVI3D/Fjpk5/IU+h4fJKxlWONYz/kAsi+3pXC0iXxSRrAh21xyBSatMHq6RI91Z3IE5Ov7vKpwx36HtnNNuDXVtdMslyn3a9EeRG+5G+CR+nnWXjvLMujiWRXGzNJ4sjt0/vvXr3kM0hR2D4OUlzgge/wBOtRT+yGh4hLBIwiZSGVztgEjpgA9qa8JtEJ5jyE6gfwyMYz+tYwXbRMiMzuCTrbt17VquFXKC2QtL+J1Ve+D2NdOGQv4tZrcrEko/DicsMMR2PX61mpeBmKCe5jcO0TkgRnIK9yfXpv71s2KzwkMF2GetIbq3jWN1VAmtyQQTsentWZz1jaRpKxfwO/Sx5ks5ZnIwBpP6+dJeLO8zBow65znU5JPrWv8A+EKLJpuIhZI1GpsH4QOpz2996xd5dLBPqjVmI8aq4Egx642x8/8AelOKjcnRlproutoLeG1Mi3LmYuAEwfFnttv0p3BHDFOh4po5yaGiRyRrJPgGMeWayNheXkVwVUvG4PMDQd1IHl2ANMuLTHiscLgOrwoFEijGChGTnqdQOcn9q3GmzNmjuZp5buUxzxxRHdIUUZ2/c0DP9pLGwFxLNBdxrAQJ3eD/AKTbbEg+35V82muLywvxi6voERQCJmY6z2IBySMY296tb7cQRcElsolkmkuGDTO2Sr9Dhs4yBjt51ib1pV2bi0z6PFJwzjNsLrhtyGLbmWB/CD5HyJ+u3Sh/v1tEEmt7gyEkjGrUQp6Z9awX2Hnvrvicsdg8ELXh8UKJiMAem/1rXcN4xbRz3EETWIngYK6w+Btjvtt+dK4HBVef/INokz2w4VPJIvhLk6CTuCMDPQ0TBxue6WRIOHTq6pnRLLuN+4IH70ZeT2kTG4kt44o5FaRyI1DHOclduu1A/Zua04vJMssIjceJQTqP1I61zclHs7QxSmm4roP+zge4vWF3C0ekFg5JwoAwcjr3/KnVxwWzLBWFxjcgqQRjr3GfrVlrHaRWpCyAxAENGyhHO/Unbw/xXXHEC8LDUiSRrlXZgBo/etnJngFstoeVciUpkR+ag9sD96T3U8UgwfATgBwDnPyNAf8A9BaCOWSzmSR41bMcQ32HSvLHi1rxKOLTFLzGT8XwEKp7jJx9f0rNigWHiGi+uYNZlR8/dgdyzDsT5EZI9iKlb/8AMyMAJcsvgVdl+fl70dJwX7wqNbqpkkyV1ZGWHbIphwZQnFpku1iEsYQvgnTk7dDWIT2bRJPqkJIAxZgkrxAbY5nl1/Udaou4pLNpgqsylvCV+HzyPPatRxiFLAu80Mbx5IU5yQM/n3oUw80KqnGtM7IZPXHQAfWumoEPCLiZrtpGIMca5YORj8x19KOjVJbTmcvJDnSWXbzPhH/rpUxclLeSHkIz9EVUxpx1JA61VbmQaXjkV5D4WPQ/PyoBvwENDzGLa5in4UYbwt6bdfahpGEpVrUAuudQMpwM+malboFuQ7wsiq3iYHbr0zSu44hPJcy5lYkMQSNu9GwKFWNAS8wLH/Fd69XDnCElv/H+KFUp03FTRgDgH5g15rKHx3kuhV8JUHJ1KKZ2nERpi5AIYD8Rc9/+35dqRxnB1B8aem4yfarUZnfUIwfLc1uMqB9IsJmvLHnNqeNVC60659qV3bJEqfeUYQ7nEyjSxyNqQWHGr3huqNJcBjllJDK30O3yNaa2+0NhfwiK7CK/Qq3wtt28q7J2Qrk4uJsQpKUIzhMjxe470muLGGczRhRzj8JfHhOfLyp1xjhEXFJRc8OnVGHhYAbjc71n+P2fFOFXIjiBmDAFNPcZwd/OsfBDbeStllKTVWXrwu4tLRZzcxMiuqldG6joMHPfcY9av4RDYMZEKF5YpTpIyNuhGN8Y3oiDhU0j24vJcwvg8tW3Ujpn51bfqnCZRPK7GM4DNpHXfet3q78Oat8A3EV+7KrX1zBASQCzxCRFw2xwemx/Ovmv2l4Jwq4njkhhhtnDvzGtD4ZwehCnOk9elfQOM3kN8fApbWpEoc4z26fMGlXA/s3acQnlElxLaiJdpAmpHz8/y3rOHLjndyLOGX9VwZzgVksd1Hbwn7uu6yF8kIucZfH0x1pfbcHnh4nJxCVxb/iAvBE2oPvg4PfPXp3rcNww/Z/iDO9zFcK5bVIE1al0KBheuQP7tWX4i7SSNHZROuB4ZHBDHpuQD+9elu1SXBzSafYxt7PiPGZWtbZwzAMFEh068dQv6/WhuBznh3EufIzCNGMR5Sk5fyJ6DGCT16UFDGhuFhuHlZnUyDYgaiCQdttzTG6lW2t1tpFRpvDkKwxEoyQo9cnfyG1efJDZ2z1Yv5MsacYvsbt9peIyRmFrSMRK2kzSgsoOcNjH8mpzl5bdopJJpmcDBwsed8jSB9M0P9mbA8ZWQ3l7MkURwkce537j0FMLThckZ5jyxyMrENq6N5E+X87VYxbOcpIuhuLO2Gi5hhkbTp/BcaiT2JGBj5Ux4W9vM6tHaiSQbKiDAVfXHXfPWs1c27xF41LtGrEL4j510F60ZUacynwqUALYHbI60vwGu+9xm6Nu7LDJGupY0IPRumPIZHtUYjbwFY9CRqBpULkx9yvyGaQylWjea8hbI8IV8FifMjc0ILcWmUt55Y1kYluXJo05OcALjA7b5rlkmsfKVkk6Q+km13Tfe5XJD/Cnl7kdKBvUEhP3VjIgbPifS4PbST1FUWVvxK4cRR3s3LcH8OVkfft1XPcdqutOFX6lhJd8xemDEo3PbI6fSmLI8nlCMtgJZCrMbmFiDhmk5mgj65BquXmuebbyoRgaEU6SAP6Kcx2dvCXBtxzCCuUYk+4BGc/I0Pc8BuBA8wTIALZdvEw77frXWmUWQ2/EZGkmxJGD4iCCdfyHWqXM0catMyHPUaunvnpR0CwW8DS3E5Wdc6FXLFvkceu+9AzTSEankBPVV2JPyIwKUvR/gv8Au0w6xYHmT/fX6V3JbOGQAdc52qKcQdI1SV+YF+FW3Aqlpmdi2QAfLYV5uCh8EGdzLEB5axn6UWLWYqXDxHudLAE/LbNJ1k/7jVqzEdKqkgMpTIiaZNg2PjHb0ricKFjbxE52PpQ0d7Mq6VfGRv614JjnI2PfyNVSBsuAcXWSRYJQkNzGApZvhkPYMfP1weg6U94twya4RZucGZASu2Bv1+VfNI5vFkfxWm4P9rZrSBLW6TmQqNIdNmUfPY11jkshbHNcqFeQHVqKEYOVx517xLixubblJFrKkBiwxobHU57e1PZGj4paaraZJF1BlK7kHtkbb0uks+JNcsnKg6jLsMlzj22Ocf7qyXBUL4orSKNY7pEdlGFCSH4MnAO/rVbR2sKsHYop3C9vr8qle2d7FJIzqEIcZdFyMjt7fwKaJaWPEIcCNZ1UhiinTkjGSO4865wXNVRtzfjEM9w4iYsyPEzA6jsR4egxSmG7glm0tDEvU632+oH+63Un2b4ddW/3Z4TERtkSMceWxOD2rGXnAZ4bySFbXk6XCDU5bVnpjv612t/ZycUy2a2huJUuBF441VUdSd8dBih7VVidnSO2g6gM0ZLH1Gc1dDaTRlopGGlgd853B3x2z1qMNpLq/DK8snCq+4x5nb86zKTfYSS6CbNkiRpC5MpbCFWAwfn/AKpgk6krHcTDGGA0sNSt67Uoj0pcRpcxZhBy2Ox8vyFX21rEzSFo1OM+ESHr70soxmETwKEjZlKYOgZDv128/lWbu5xz0EBkQp4zgdx+uMDan0B+5aWVSug5wxy2fP08qKbh8d0GkWxWRgpYux0nrjGf4rS+wTvZLW94HaXrMIpSdEpQZ1gdjgefT3rPSTxwytzEctgMoG+knoT2zTS7CuIg5eHRlVXHhB2xnYd+/rQPI++py4olW4DHBAOk46DyHtWWrANb37oxlLCQnfD7fM+tPIeKTGIskwlYYGkjWM+3+qWQcM4hGQHil5jZ8Cx77efb6UvmivIJvGsobcFmUj5/rRWgaOC8uBdpNeW8jRqRkMhIA8tzjFMrm8tL62MeuRCfFhU8WB+1YW4uLiPSAJyF6l0IDHr0/mqGvHyurBO+xycfnTauymps7e2IZWjy8nSQMcg+3ljz3pffcBnkd3tSZdDBX0qe42x0qvhck/K+8CQRBNxkHLHyFaSHjj2jo5kikRlBIxsWx6eVc8sVNUnRqEtT5npYAE6R6Zr3B7fSo8w4xhfpXgJ86xRktAPcEVNRVQY+dSDHzrNAvBI9qmr5qhW3qQIzQBAcnqc+9WrJgdSB6UNqFTRsGqgH2d7cWkomtZND98f5DyIrT8F49z51jupzDkYJyf6BWMDZJYKuD0xV0beHIbeukZNEPonHNYXRbsW5iajpxpx79KA+ydxbrcuksR1OOWhznArO8L4zc2h5Ss0sOcshO6+2f9U44Qo+9GRI9MbDJ1N3z2O1dk9ga6dTCeZHIQ+NKg/C2PPyoC5mV3IlOjC6SpPXzGetXy3aygRNuwbr6V5cICheVTjTvn6ZrVAAk4RYyK0Yi5eTjwnbH9NU3HB2tlBVS6YXLbZH+qZXLRQ2yzoSVI09M7g/l0qzh/EjKfCmQB8I6CstICDiPDhDLh3y53+IAYx3oR4fuiYGsAHKsy5z862N0YriJlJCSHO5AOKRmwtJFlElzJz3OoMCRnI2GP70pQE0i203LLGVeYSpdSACfn61y8bW2torBtbCFiAybZ98/wB60wSy4fZvqaR9QBXU0uNIPl8v3q6ThHDr25jnbUMAh8jAI7HfyqpACk47JLbNKtueQh0sxywzjoffyq6y40oVFKDCjGB1OPzp08MXJ0Rp4epCgAHv2qubg9ldW6oI+W+P8diPY0aB4eJQseUXJwNlI6UWq21zCefErZBx0yM0rl4XZ2yqrZQN/kZCCT5Zxiqb1JrS5eCBHIYZDHfAz0zTkB1/wOHSklmND4KsFGzAnqcDt6VmuOcCMWJbnXryqYj7jB88+VazhUrQK0V0SGBIydwPY+VE34g5b6wWDAajozj1p4D51bQqlnOpmKrGSNHxEEjrVqITaxiIKGIyCzAhvbyNEzW8sbGSN/w1cgsmdJ9xtUnMd1PybZsSxqGddWojPQnb0rnRTEFV/wANRrgMHdce9VByKk0gYDc5riQlneuB3qAavdVClynG+nP6V6X36AewqoNU81AWqampGfETj0NUg1JfrQBOrB8OSMdM1PJOCR+VVRlf8lz86tjQMdmKjz1VUCyMBtypOO4bcUZBdMn4fNcr/i2MFPlQQydxIp3x5VbCDzAZMejHf9K6RdEDbTiktpdK1zreLtKP3r6DwbicN7CFZgx2I9RXzxrR9HMjXUcZIA2Y/wDqpcHuH4ffxyKdCru8Gdm77Hsa6qQNd9p2+4RRogKpIdt+h7g0s4fxBbON5mGtj8ILfn607uOIcP4hw5hcnXbv4WUtho3G+PQ+tYDicrQsYoJDJCpITOM4OetWr6I2N+IcZaIowl1OYwSg6KTv8+tQikvZ3bWzxjbxYJJ9BWdsbW64nxBQisynGrG2BtnfttWo4ZbCzdolMghyQAzAjrtjbrVSKM+G2MMchadDI5wQ0p6fLyp+ixOQJIUfHw+dB2kyKmWiQgbEgdT5DarrJ3YO+oaA2CMYpYGIjQgOw0jGwUY69qrnwUaaNMOowQDv9K7n4YDIGB396qEvMZRhwNR0NkEkDegApFF4hDRsNJBXfbf/AH+tDXF4trFpZQxTTnbt0/vtRd7dxgsF+D0bGcdKR3ERa6EtxJzEdydnO2Dv6fOlgf2EkF1IrSZDdhr+H8quvpRypLd2L6/DpTYn3/1SC94hZ8OuXRGZiDlNydXu3l186Vf8QaZnYDDyNglW2rLkgG3dtIYA2ICzNhho8QI7nJoe5t5oI4ppGVnfKq6FVJ7kZGdvejobiERxmdhIQMAscEUW0kU6MscyjByFZAw+mNqjoq7Pkec14TXV1cKIeqe9Trq6lA9zUga6urJSSmrQcDrXV1Ae6/TPvUlkx2x7V1dUsFyy56/pVqTrpAdSd99hXV1aQCIZNigdMHfYEHPvVylZpF+8QpIDgbEgn511dXSLILOLXV1CzpHI3JJ8DZwwHYHsaz8vFLpNIc61JznoRXV1d4vgy0bH7Ky8iyW6nkOm7R8qFzgbj5dKPs750flISxG2pveurqrKh/YXMiwrGcFXOy+lNXCQw/hqQ3x9dsYFdXVhlRbGYr10QhlkxnIOM7ZrPcSuLiGUMHVFSQRtqYkBsZ2Arq6ogD/emvbhYkXVlMFmOz467duleR3YlRg8H4B8PjfJQHppx7V1dTwCu5vIFOh2mfw+HKjbfr1qMd6RJGLO3XUwH/UbJJ3HXtXV1YuyhYhubqRZJUWJs9Vxp+lXZubdSBjT1yGrq6tUD//Z"/>
          <p:cNvSpPr>
            <a:spLocks noChangeAspect="1" noChangeArrowheads="1"/>
          </p:cNvSpPr>
          <p:nvPr/>
        </p:nvSpPr>
        <p:spPr bwMode="auto">
          <a:xfrm>
            <a:off x="385763" y="-319088"/>
            <a:ext cx="1733550" cy="13049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AutoShape 10" descr="data:image/jpg;base64,/9j/4AAQSkZJRgABAQAAAQABAAD/2wBDAAkGBwgHBgkIBwgKCgkLDRYPDQwMDRsUFRAWIB0iIiAdHx8kKDQsJCYxJx8fLT0tMTU3Ojo6Iys/RD84QzQ5Ojf/2wBDAQoKCg0MDRoPDxo3JR8lNzc3Nzc3Nzc3Nzc3Nzc3Nzc3Nzc3Nzc3Nzc3Nzc3Nzc3Nzc3Nzc3Nzc3Nzc3Nzc3Nzf/wAARCACnAN8DASIAAhEBAxEB/8QAGwAAAgMBAQEAAAAAAAAAAAAABAUCAwYAAQf/xAA6EAACAQMCBAQDCAIABgMBAAABAgMABBESIQUTMUEiUWFxMoGRBhQjobHB0fBC4RUkM2Jy8QdSghb/xAAYAQEBAQEBAAAAAAAAAAAAAAAAAQIDBP/EACMRAAICAgMAAgIDAAAAAAAAAAABAhEDEiExQRNRIkIEYXH/2gAMAwEAAhEDEQA/ACzweWKMi0ZzqwQi4YN55P7UHc8NvpSzSo6KB0KZAHp2Pyo1LyYHTrHhyX0nBUennUl4vmMRzgS4OzNnp6Vz4KK+VdZflQs8QOOY6Bc//r/dX2Nno/HmcBFbcqcjP7mmlpfQPKo/EjOcAY1L+tHtwq0uoxGsmoMMtHFjLHscEfpRJAy/Gbxrm+eYiZUIGMkbgDGaAGi5cojOQN3JxsPQ9a0PE+BQ8MP47Ssr4I04XUPLodx8qXqA12YYIl0OBtgbHz37+dKAatpFAkcRSPmtgg6toxnr1/mgZ54uc7B20ONyD8XoKM++xtAYMJJgEAuOgUn0BFdBHYaGknJUSLkR5BB9j1qglFxGMRRclGRI1IYkbMxPn22oxrlZIyAyzSsNbI6ZIHoTnf8AWgX4hZMY1jg1LGoOFkIVce/X6VCDiSPdGEu/Lk2bU/fz27UA04dAl3HIzRrEseDpkTCsCcbHGxooLZWiOkiEhwQBylViO2DjPzzSyGS5vJmsmmkRJCBqcYUafTr9a8jaWyuI1mZdXdiMgDO/XNAFQ8Qit7jTGGA05WN9vXr59fOlfF1ju7pXjjWFv/qgxqB9tq2TcGh4ja8y3uDDJICAFjUD06DYbnpWan4beQ3DxzWsrSKfG+MavI58qNAZcAsoZXSIwxyJ0cscHz9N9h0p1eSow02ccZfToKuShBHTA71VbSwy8Nj5UaRTCM6rbGnONsrkeL++1K3EjuZJYWSJRht8aTnrt+lWqBXxC4mu4eVKqpKDnO+x6dup69aUtZXjK0VuwI0+J5G0g5zkY7/+qeC3e9WKQStGz7s+xyMdT9OtKr275dzJAqJLpYfiSADP7fOjAtveHSsBHI2MeLSilR5bZ3Oe+1eQr9yi0aMKxyXyRj3BI/Oj4nmu2kaOIYwSB8WW7fKhBaS3zh5FAY7Etuc/3b6VCFLTQaRGFWaQkscrhfkevftt717aQXMmXjEkS6ssZG0oG7dab8Ps4reVoXzzWGFaOID9TTS2tLfiEq245rTqvhJGNIH5ftVoCdbufhzpPJd6z/iW2z7Drj1OKsl4xz5OYltFpY5BJHX2NecdSB543uLuNTEojdGBAI1bBcAjvQE80WphbBCuceJCCPmP5pYugi7kSbXPCq20hALKIwQx9Bj8h9K9sL4wzKkt2zI+NRB2DeWKH5cIYNdmMtp2Imz8sefzqyHhcTLzZHWHXkom5JGcbDH70A+ghM8QuFeOcZz4mxt7ftVUvD9ThljBZs/CxHf0xU1t4XsYoLSYuRNrdxt2wOo3HsaquHUSYku8xkfCnmPeqUQxJHPGzXShIipUShejdd6XSRkKNEuog/D3FaJ4uHy2xBLJIx2ZgcHyGKpteE2r6jdyTCMLhGjQgZ89xvXNxsCy0mZWBVSSPTpT7hsxeREhUO5PwZ/irk4LwmG5jj+8roI3DjxKfcUWthaWjqxcHcgSKQD/AKooMgekgkQQ3UYmjdACG/vrQV7wi3itbi4tLdQ+nYp8Q2q0TIZHTC5OOXIy4Ow+hoi2uyjNqGpxj4djvWgYMWZllDbqO+o4OfPpRfE0tzHbriQJGMM7EZIrcpFburXCiNTsvTY+uKGm4Jw+9BMsS7fGyM2O2Dj5VaBgVmt450kdpdCHOMAbfv61TecQDytPbxlEJxhQFJ+natDxvhvD7ExRcme6eRicA7xAbbf0jas99ouCT8PkiOrmwzLrjfO3sfUVjZXR1eGagptcMFlvnuJMsx1dznr/ADRlhM6tpBXJxlnpPGuhhqznOCO4pjaRK4M5YER7nI2IHaqjkam2460PJjjd2aNiTpxpG3Un6/lTNOI23FFEVyqxuPh0yadX8VgrSKWWQaFOnUASo1ED289+lMJHjtb8wRTMYQMlgMknG/tvtVTYNnNYEySCKR0aNQAr7bA/4n1qiGeRJyJJWS1IICJu3Tr0NDLxL/khA9wFni+Fmbc9K9ksriS4R3K4fB1M2xwPoKtq6H9l15O8sb28MyzwuoIIGlvmBvsTjoRShY4Zn0sGY9Cqxht/oMUwnjWzuNcnLMpx4gCpJPtnw47+ftUbl3MuJcMiEajkAfMZowWW8EYhZorDSqDSzIqofLJ33+dQQW+rEKvEExpiDDY+frU7G8lS5KRBOU4OpdW+PIYoS5vreZMRRqFRiWIcZB6b7djQFc1ost0QXlDb5Eq6gARtjFOuGrcxStzoXIcoFmRAGxvnGB7bUBw+G2lKRKGkkZhhgw0gd87U9biVna8MjVJ5NRBIdVK5I88d6oM7xq1tnzJIXjkXKkaNOQO+PX2pOrQW8fLZhcI2CfD027CmfE5UlkEvNkMVwxP4Z0jbbGDWflZeZ4CyruMb5Hp0rLYGazW3LItrESEb+I4AH160fZcQuLuWOFoFKhcsSMafUUhtZS6xRxDJzjAXc+wP60zlkjtnyGSW4xsRNpCN8utLKPOIXEUdsqB3hfpqRcfUgVnbiZklxauyrjcq7b+9Sl4hcuvJkEDDsASMH3G9eLcLAgEhTJ7CTUPzFG7AwlFrAYyzKpXdkZxv9N/XtVTcWkjheE3DFG3xgnI8s5pdOuTpzpB2JYbZHlQkkbbAanJPY7GpZBqONM5XVpyBuxUE16nHJDsIo3cdDoGSKQTgqVWQ4IyMZqy3t3nAMZIQJqdm8IAHU9alsD+Hjt5IpQSqAD8O2316U4tJuZFqlKFnHQ9ff/dZCBeSnMgieZu4KkgepA/ejorqePVrGNtkz5nbbsOlasDpZrhZ0SOByi7sM9d875pp9+hs7qGKRwkzx6zHq7dPas+kssw0zc3fc+HYfTbFXG3WWJrjCPGoyVYkHA3333/Ssycq/Dsqq+TVyW/DeJhZJ4jzDnQ4GGA9CDvRFvYWEdkLN4laHPwvv9TWT4VNLb6lhjlMgTocMo3G+KYWN7dOJbprUGHWUYxIzaQPNc9d+tZwby5yRpnSc2lqnaAftb9neH/eJrkB4mlzIG0jlLjHkMjesgIInuTzLlkiz43A0rj5n+mvoF5eRTWnLMjh0Jx6Ag9QenWsbxDgqkJbpJcKWZSzjfAB3HQj1/or0xgm+Thswux4lwhLZo44ZoQCArkqS/fNDXFvYQSPLBIWkf8AE5bMCEzvjy+VVXNlBNKzwSJHAgwN9RbzJGRv198VK2sLaa5USc2ZWYgrG2n5j8u9YnTlwVdcnlnLbB2S7gBkZG0ur4JyNtunWnEyJJZxSrIJCqKpiK4AGO/mfY0tvbSOzjMkcSwKmxzuwOTjH6V5wziBgLYbXE+zBsjP032zXBY6yb2b2/GiVxfEmV5JE3AVQScnYdB0/PtXR3KyRSM5YDT/AJDIYjFRub4lzDDcCcsx1KUHhx0+dUiN7gorgI5zuFJz77V0aa7M2hjHcTGVDZsU0nw6Fxj577U3ThlvbWry3cUfNkLBi4GARg5wNznPYURwDhaJBz7lRGB4mB7r5hcUrvrx7ybMjHEOdKjdeu3ywBV6QJyXJtziygiXSh5pTquff6V7Db/euHTNHGv4Y1gSHAU99/X9qG4l97tbNJLKNDGynmzK2TIc5OR1xgb1SvHLabh33e4bljHjIXY+x8/lQA0oeS5AgdIyvQROSfn613EZjbobRndte0gkOCem9Thit3cvDfjKnKKSpP54/aipRrk0zvBPG5JAZNwB/wDU/tVAhskaORuU7pIoOg5wTUzE8bBXADLthW3NF3HApIo+dZAy76tG+rHpj/RpWBhPhOokrv0/OstFGvDGKs6OeXlchsEMT5KT+9Vcu6lkdzG4Repdj39SaERmZOVzQuojYnb50wuuddWcSyNGsSHMZdtIcYHbzFQDjiPDBGylYHlQbYUEgfPH61SvA55QsvJRIXIAxsSNtgvn/e1aSTiltPJpjTQmdx6UwtHt7kMxGkAYUj9q6VyQxNt9nM8QgeYiOEvpZZkHiHcAg9Mf0U14jwS14TcrJDEgt5V0MCSQDnb5d60fE7SKSKNeWEGvUApx2oe05gR4J4xJBrPxYbK0oGZ4oLb7uWn0ISfCdwc4749aA4NYxy/izN56dJ6npUPtGjLfzRgERIfBp6aew3qPBmlMqwodAI3Zs4Gfbt51GgHSwCOUGLKqu8m5wR/Joe94+/CxC9tGJXb/AK3M3X267UVx/hN5Y2qzSc6R2OXZBlUGOh88npSOxCPKouEd4j2O2rzI9qsGoSVq0YyKTi1Hs1HCeIWV3amaKKVXkOWRdt+4HYD9a63migmJheSJlOVCy4CkjBJ7GhrS+hjiVoE5anZsAKdum/U1bDcWcytDOIldlwrocEsT0z02x1rUtXJ/H0Zxuaivk7Pb6abiZjleGNgqYd2HjY7+Lw4IHYUl4tb3U8oa3mkjckjC/BqycZB89znY+tP/APhdxLAwhwvi1RskmRjGd+2e22aCla5nVFuRiSPOo6QcgYwd/LzrLfjDypS1EVoJSslvfBiykgCNdjsN8Hv86tiuUECxcqWOfOnYBc5GxNTWIyTmKOUPckkHJ/7fX2NVyW13aWsvEZVNvFDvzGIVR269zmpo12aq3aYIsBvLhizSO+NxI+/yplY2cSogupFjKk6RGmpj0zk5/wB0r4G1jxGRJpbuS3gZyDdKmrLZ6EHcdxntWqg4RBJLOltxCKdUYkcuXSM46DHXb96UJOX6iTiFqHzNEoDJ1GR08yBvUuET8Qtbli8jICBpBOoHz6700mt3sbmYzxKiK/8A09Xwn/yxgjoeudqHN7bTyxrqdGTYu+6sT1x3Arq87cdWZjhSe3p4l5eyyZjBkUjcMNqLvLUyNHylxKE3UZy2w+vf6V4Gnjblssi9xJgHI9PT86lFeMzGFkRi/hAR8Vw1o6nksSjg1zbLplYrqJP+IBzt8u1Y50HNPMIC57DO9al7Zp1jKv4l7NtqP6UNNwe8ndi0OWwfEB+69ajBnihDaRmTO/xbUTDPdWyZjLBAc6TuufXNXC2a1lTUjDVtuuxH986vuIQ9sHh1ZL4HTAH+/KrYLYON3EWmeSJS7tvoBTIG3brV83FUZVmFqxUrqOWJ2PbPbel9oJIrc2jxCUO3hBz4T6H9RXl4Io7gQRRtqB6DsPI/3yq2BjatY8S0xchY585BPc+Q8vap3sAhSJuIxsMDTrVvyO1K4IVkVtUhGkZCiQjUac4e8sjBcyhsY0sR0A7etACi4aCYx5Jwexz+dajgtzptjK8ujw5GVzq9PSsV92vZHMcUTGQSBQcdyf06Vp+EWUqTG2uGLDQVUoM5Yb10caZExrNxmJ5NEoAVR333oqLili6YBBXYfM96xnEbSeG5ZEAUlvCCcFhjOR5+3rUraC4kZECYk05KnzPTaogHcckhluAQVCqx0suxI/v9FVcJeKJ2aHSpJyQep74oXjPDLy1tdc66W1KqqpLaietVcJaNJlDuoOd9RI0+poD6Rw+7juLflTEa8YYHfI9az3HOD2jXS5u1hIY5DEYUHrgD6b0fbQ65AtpdKwCjU5bOx69s0p+0KR2s4U5LuCwLN1ORtQMyBZBemOzMlwi9Sy7EDvt2/itGOHTGBnliVZHUp+CQcrnqPbpn1pVDH+OiQSCMucMSM7E/7plxDhzWVxGqy8+KYHktgjSRgnbPlSTXhIp9yY44BYrYwrcXdzK7OMKkb7A+uNjUb+KGQyyQRKsnRo1b/E7EDH1+VFWsSvw7kyzapD0ydiceR/WkN/Yc9ElSIEBysgVckMMb+fSo3QlFNcntpY29jxU3YtnAkQyF5MMsRUdR/wDk1nPtVLP9oFmxcsLUroQknCDr0zmtPBYcKuUEUkEIbqrY1FT2P5VTPwaYeG1mWMaQNKjfbz71XNvliKSQi4LYWlrYrCTzHz4QD0yST275pk/FLaxSe0ih0MvQlMsm/wD4+W1X2lne2t0v40jyICowoOkEeua8vLW+5asbhmCqB4lOCc537Z/is7WaBFtm4+5ni4ghBwRz2IOOnYHy9KEueE3UEpieDx5wrIuoNjypjAjo4iuHfcZZo98HtkHp239aMS7uLe1InZZYMDOTpz7571KANYOhRLeVcvEfEJOoHTcdvajORZGYwpCj6RqxG4GD5flTWPhVve2SzctoLlkBEzDcbbH1FZm4sbm0uptcTlwcM6MMH169DVBO2trmacw4EWkZAd8YFTMyoSIlJZSPEDj3xUYZXjmVxF4s7F8jHzG3/qmNxIiQ7QGSPuRp+ZHpt0pQBzdfeVAwJggGRLggDHbNU3ENvbBo3twsbjUDGxBAPlnNFizCW7XS6+RoAAxnJI2zjoO2fShbohUHJkSQr1zv4Tvj61GUjbWdk8TNbytzdiBJjC+e46belDXStbkPJbsjRjUGU5Jz3J8q8LTSyhRHpfGCBnGf2ouN7lOW2RlhhdTDBI6758qlgSgx4zkrk50nzx1q2CVI3D/Fjpk5/IU+h4fJKxlWONYz/kAsi+3pXC0iXxSRrAh21xyBSatMHq6RI91Z3IE5Ov7vKpwx36HtnNNuDXVtdMslyn3a9EeRG+5G+CR+nnWXjvLMujiWRXGzNJ4sjt0/vvXr3kM0hR2D4OUlzgge/wBOtRT+yGh4hLBIwiZSGVztgEjpgA9qa8JtEJ5jyE6gfwyMYz+tYwXbRMiMzuCTrbt17VquFXKC2QtL+J1Ve+D2NdOGQv4tZrcrEko/DicsMMR2PX61mpeBmKCe5jcO0TkgRnIK9yfXpv71s2KzwkMF2GetIbq3jWN1VAmtyQQTsentWZz1jaRpKxfwO/Sx5ks5ZnIwBpP6+dJeLO8zBow65znU5JPrWv8A+EKLJpuIhZI1GpsH4QOpz2996xd5dLBPqjVmI8aq4Egx642x8/8AelOKjcnRlproutoLeG1Mi3LmYuAEwfFnttv0p3BHDFOh4po5yaGiRyRrJPgGMeWayNheXkVwVUvG4PMDQd1IHl2ANMuLTHiscLgOrwoFEijGChGTnqdQOcn9q3GmzNmjuZp5buUxzxxRHdIUUZ2/c0DP9pLGwFxLNBdxrAQJ3eD/AKTbbEg+35V82muLywvxi6voERQCJmY6z2IBySMY296tb7cQRcElsolkmkuGDTO2Sr9Dhs4yBjt51ib1pV2bi0z6PFJwzjNsLrhtyGLbmWB/CD5HyJ+u3Sh/v1tEEmt7gyEkjGrUQp6Z9awX2Hnvrvicsdg8ELXh8UKJiMAem/1rXcN4xbRz3EETWIngYK6w+Btjvtt+dK4HBVef/INokz2w4VPJIvhLk6CTuCMDPQ0TBxue6WRIOHTq6pnRLLuN+4IH70ZeT2kTG4kt44o5FaRyI1DHOclduu1A/Zua04vJMssIjceJQTqP1I61zclHs7QxSmm4roP+zge4vWF3C0ekFg5JwoAwcjr3/KnVxwWzLBWFxjcgqQRjr3GfrVlrHaRWpCyAxAENGyhHO/Unbw/xXXHEC8LDUiSRrlXZgBo/etnJngFstoeVciUpkR+ag9sD96T3U8UgwfATgBwDnPyNAf8A9BaCOWSzmSR41bMcQ32HSvLHi1rxKOLTFLzGT8XwEKp7jJx9f0rNigWHiGi+uYNZlR8/dgdyzDsT5EZI9iKlb/8AMyMAJcsvgVdl+fl70dJwX7wqNbqpkkyV1ZGWHbIphwZQnFpku1iEsYQvgnTk7dDWIT2bRJPqkJIAxZgkrxAbY5nl1/Udaou4pLNpgqsylvCV+HzyPPatRxiFLAu80Mbx5IU5yQM/n3oUw80KqnGtM7IZPXHQAfWumoEPCLiZrtpGIMca5YORj8x19KOjVJbTmcvJDnSWXbzPhH/rpUxclLeSHkIz9EVUxpx1JA61VbmQaXjkV5D4WPQ/PyoBvwENDzGLa5in4UYbwt6bdfahpGEpVrUAuudQMpwM+malboFuQ7wsiq3iYHbr0zSu44hPJcy5lYkMQSNu9GwKFWNAS8wLH/Fd69XDnCElv/H+KFUp03FTRgDgH5g15rKHx3kuhV8JUHJ1KKZ2nERpi5AIYD8Rc9/+35dqRxnB1B8aem4yfarUZnfUIwfLc1uMqB9IsJmvLHnNqeNVC60659qV3bJEqfeUYQ7nEyjSxyNqQWHGr3huqNJcBjllJDK30O3yNaa2+0NhfwiK7CK/Qq3wtt28q7J2Qrk4uJsQpKUIzhMjxe470muLGGczRhRzj8JfHhOfLyp1xjhEXFJRc8OnVGHhYAbjc71n+P2fFOFXIjiBmDAFNPcZwd/OsfBDbeStllKTVWXrwu4tLRZzcxMiuqldG6joMHPfcY9av4RDYMZEKF5YpTpIyNuhGN8Y3oiDhU0j24vJcwvg8tW3Ujpn51bfqnCZRPK7GM4DNpHXfet3q78Oat8A3EV+7KrX1zBASQCzxCRFw2xwemx/Ovmv2l4Jwq4njkhhhtnDvzGtD4ZwehCnOk9elfQOM3kN8fApbWpEoc4z26fMGlXA/s3acQnlElxLaiJdpAmpHz8/y3rOHLjndyLOGX9VwZzgVksd1Hbwn7uu6yF8kIucZfH0x1pfbcHnh4nJxCVxb/iAvBE2oPvg4PfPXp3rcNww/Z/iDO9zFcK5bVIE1al0KBheuQP7tWX4i7SSNHZROuB4ZHBDHpuQD+9elu1SXBzSafYxt7PiPGZWtbZwzAMFEh068dQv6/WhuBznh3EufIzCNGMR5Sk5fyJ6DGCT16UFDGhuFhuHlZnUyDYgaiCQdttzTG6lW2t1tpFRpvDkKwxEoyQo9cnfyG1efJDZ2z1Yv5MsacYvsbt9peIyRmFrSMRK2kzSgsoOcNjH8mpzl5bdopJJpmcDBwsed8jSB9M0P9mbA8ZWQ3l7MkURwkce537j0FMLThckZ5jyxyMrENq6N5E+X87VYxbOcpIuhuLO2Gi5hhkbTp/BcaiT2JGBj5Ux4W9vM6tHaiSQbKiDAVfXHXfPWs1c27xF41LtGrEL4j510F60ZUacynwqUALYHbI60vwGu+9xm6Nu7LDJGupY0IPRumPIZHtUYjbwFY9CRqBpULkx9yvyGaQylWjea8hbI8IV8FifMjc0ILcWmUt55Y1kYluXJo05OcALjA7b5rlkmsfKVkk6Q+km13Tfe5XJD/Cnl7kdKBvUEhP3VjIgbPifS4PbST1FUWVvxK4cRR3s3LcH8OVkfft1XPcdqutOFX6lhJd8xemDEo3PbI6fSmLI8nlCMtgJZCrMbmFiDhmk5mgj65BquXmuebbyoRgaEU6SAP6Kcx2dvCXBtxzCCuUYk+4BGc/I0Pc8BuBA8wTIALZdvEw77frXWmUWQ2/EZGkmxJGD4iCCdfyHWqXM0catMyHPUaunvnpR0CwW8DS3E5Wdc6FXLFvkceu+9AzTSEankBPVV2JPyIwKUvR/gv8Au0w6xYHmT/fX6V3JbOGQAdc52qKcQdI1SV+YF+FW3Aqlpmdi2QAfLYV5uCh8EGdzLEB5axn6UWLWYqXDxHudLAE/LbNJ1k/7jVqzEdKqkgMpTIiaZNg2PjHb0ricKFjbxE52PpQ0d7Mq6VfGRv614JjnI2PfyNVSBsuAcXWSRYJQkNzGApZvhkPYMfP1weg6U94twya4RZucGZASu2Bv1+VfNI5vFkfxWm4P9rZrSBLW6TmQqNIdNmUfPY11jkshbHNcqFeQHVqKEYOVx517xLixubblJFrKkBiwxobHU57e1PZGj4paaraZJF1BlK7kHtkbb0uks+JNcsnKg6jLsMlzj22Ocf7qyXBUL4orSKNY7pEdlGFCSH4MnAO/rVbR2sKsHYop3C9vr8qle2d7FJIzqEIcZdFyMjt7fwKaJaWPEIcCNZ1UhiinTkjGSO4865wXNVRtzfjEM9w4iYsyPEzA6jsR4egxSmG7glm0tDEvU632+oH+63Un2b4ddW/3Z4TERtkSMceWxOD2rGXnAZ4bySFbXk6XCDU5bVnpjv612t/ZycUy2a2huJUuBF441VUdSd8dBih7VVidnSO2g6gM0ZLH1Gc1dDaTRlopGGlgd853B3x2z1qMNpLq/DK8snCq+4x5nb86zKTfYSS6CbNkiRpC5MpbCFWAwfn/AKpgk6krHcTDGGA0sNSt67Uoj0pcRpcxZhBy2Ox8vyFX21rEzSFo1OM+ESHr70soxmETwKEjZlKYOgZDv128/lWbu5xz0EBkQp4zgdx+uMDan0B+5aWVSug5wxy2fP08qKbh8d0GkWxWRgpYux0nrjGf4rS+wTvZLW94HaXrMIpSdEpQZ1gdjgefT3rPSTxwytzEctgMoG+knoT2zTS7CuIg5eHRlVXHhB2xnYd+/rQPI++py4olW4DHBAOk46DyHtWWrANb37oxlLCQnfD7fM+tPIeKTGIskwlYYGkjWM+3+qWQcM4hGQHil5jZ8Cx77efb6UvmivIJvGsobcFmUj5/rRWgaOC8uBdpNeW8jRqRkMhIA8tzjFMrm8tL62MeuRCfFhU8WB+1YW4uLiPSAJyF6l0IDHr0/mqGvHyurBO+xycfnTauymps7e2IZWjy8nSQMcg+3ljz3pffcBnkd3tSZdDBX0qe42x0qvhck/K+8CQRBNxkHLHyFaSHjj2jo5kikRlBIxsWx6eVc8sVNUnRqEtT5npYAE6R6Zr3B7fSo8w4xhfpXgJ86xRktAPcEVNRVQY+dSDHzrNAvBI9qmr5qhW3qQIzQBAcnqc+9WrJgdSB6UNqFTRsGqgH2d7cWkomtZND98f5DyIrT8F49z51jupzDkYJyf6BWMDZJYKuD0xV0beHIbeukZNEPonHNYXRbsW5iajpxpx79KA+ydxbrcuksR1OOWhznArO8L4zc2h5Ss0sOcshO6+2f9U44Qo+9GRI9MbDJ1N3z2O1dk9ga6dTCeZHIQ+NKg/C2PPyoC5mV3IlOjC6SpPXzGetXy3aygRNuwbr6V5cICheVTjTvn6ZrVAAk4RYyK0Yi5eTjwnbH9NU3HB2tlBVS6YXLbZH+qZXLRQ2yzoSVI09M7g/l0qzh/EjKfCmQB8I6CstICDiPDhDLh3y53+IAYx3oR4fuiYGsAHKsy5z862N0YriJlJCSHO5AOKRmwtJFlElzJz3OoMCRnI2GP70pQE0i203LLGVeYSpdSACfn61y8bW2torBtbCFiAybZ98/wB60wSy4fZvqaR9QBXU0uNIPl8v3q6ThHDr25jnbUMAh8jAI7HfyqpACk47JLbNKtueQh0sxywzjoffyq6y40oVFKDCjGB1OPzp08MXJ0Rp4epCgAHv2qubg9ldW6oI+W+P8diPY0aB4eJQseUXJwNlI6UWq21zCefErZBx0yM0rl4XZ2yqrZQN/kZCCT5Zxiqb1JrS5eCBHIYZDHfAz0zTkB1/wOHSklmND4KsFGzAnqcDt6VmuOcCMWJbnXryqYj7jB88+VazhUrQK0V0SGBIydwPY+VE34g5b6wWDAajozj1p4D51bQqlnOpmKrGSNHxEEjrVqITaxiIKGIyCzAhvbyNEzW8sbGSN/w1cgsmdJ9xtUnMd1PybZsSxqGddWojPQnb0rnRTEFV/wANRrgMHdce9VByKk0gYDc5riQlneuB3qAavdVClynG+nP6V6X36AewqoNU81AWqampGfETj0NUg1JfrQBOrB8OSMdM1PJOCR+VVRlf8lz86tjQMdmKjz1VUCyMBtypOO4bcUZBdMn4fNcr/i2MFPlQQydxIp3x5VbCDzAZMejHf9K6RdEDbTiktpdK1zreLtKP3r6DwbicN7CFZgx2I9RXzxrR9HMjXUcZIA2Y/wDqpcHuH4ffxyKdCru8Gdm77Hsa6qQNd9p2+4RRogKpIdt+h7g0s4fxBbON5mGtj8ILfn607uOIcP4hw5hcnXbv4WUtho3G+PQ+tYDicrQsYoJDJCpITOM4OetWr6I2N+IcZaIowl1OYwSg6KTv8+tQikvZ3bWzxjbxYJJ9BWdsbW64nxBQisynGrG2BtnfttWo4ZbCzdolMghyQAzAjrtjbrVSKM+G2MMchadDI5wQ0p6fLyp+ixOQJIUfHw+dB2kyKmWiQgbEgdT5DarrJ3YO+oaA2CMYpYGIjQgOw0jGwUY69qrnwUaaNMOowQDv9K7n4YDIGB396qEvMZRhwNR0NkEkDegApFF4hDRsNJBXfbf/AH+tDXF4trFpZQxTTnbt0/vtRd7dxgsF+D0bGcdKR3ERa6EtxJzEdydnO2Dv6fOlgf2EkF1IrSZDdhr+H8quvpRypLd2L6/DpTYn3/1SC94hZ8OuXRGZiDlNydXu3l186Vf8QaZnYDDyNglW2rLkgG3dtIYA2ICzNhho8QI7nJoe5t5oI4ppGVnfKq6FVJ7kZGdvejobiERxmdhIQMAscEUW0kU6MscyjByFZAw+mNqjoq7Pkec14TXV1cKIeqe9Trq6lA9zUga6urJSSmrQcDrXV1Ae6/TPvUlkx2x7V1dUsFyy56/pVqTrpAdSd99hXV1aQCIZNigdMHfYEHPvVylZpF+8QpIDgbEgn511dXSLILOLXV1CzpHI3JJ8DZwwHYHsaz8vFLpNIc61JznoRXV1d4vgy0bH7Ky8iyW6nkOm7R8qFzgbj5dKPs750flISxG2pveurqrKh/YXMiwrGcFXOy+lNXCQw/hqQ3x9dsYFdXVhlRbGYr10QhlkxnIOM7ZrPcSuLiGUMHVFSQRtqYkBsZ2Arq6ogD/emvbhYkXVlMFmOz467duleR3YlRg8H4B8PjfJQHppx7V1dTwCu5vIFOh2mfw+HKjbfr1qMd6RJGLO3XUwH/UbJJ3HXtXV1YuyhYhubqRZJUWJs9Vxp+lXZubdSBjT1yGrq6tUD//Z"/>
          <p:cNvSpPr>
            <a:spLocks noChangeAspect="1" noChangeArrowheads="1"/>
          </p:cNvSpPr>
          <p:nvPr/>
        </p:nvSpPr>
        <p:spPr bwMode="auto">
          <a:xfrm>
            <a:off x="538163" y="-166688"/>
            <a:ext cx="1733550" cy="13049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36" name="Picture 12" descr="http://t3.gstatic.com/images?q=tbn:ANd9GcSydXf3_xeM2U8WOKIa7NwmGFfzV0INkUfJIT2FykGHq5HzEwfZs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4275" y="1220857"/>
            <a:ext cx="2466975" cy="1847851"/>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http://www.smmi.us/Pollution/PICT0033.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72201" y="1211997"/>
            <a:ext cx="2473928" cy="1856711"/>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http://www.itsallaboutfish.co.uk/Pictures/Parrot_Fish.JPG"/>
          <p:cNvPicPr>
            <a:picLocks noChangeAspect="1" noChangeArrowheads="1"/>
          </p:cNvPicPr>
          <p:nvPr/>
        </p:nvPicPr>
        <p:blipFill rotWithShape="1">
          <a:blip r:embed="rId5">
            <a:extLst>
              <a:ext uri="{28A0092B-C50C-407E-A947-70E740481C1C}">
                <a14:useLocalDpi xmlns:a14="http://schemas.microsoft.com/office/drawing/2010/main" val="0"/>
              </a:ext>
            </a:extLst>
          </a:blip>
          <a:srcRect r="6658" b="18449"/>
          <a:stretch/>
        </p:blipFill>
        <p:spPr bwMode="auto">
          <a:xfrm>
            <a:off x="385763" y="3886200"/>
            <a:ext cx="2297075" cy="1654785"/>
          </a:xfrm>
          <a:prstGeom prst="rect">
            <a:avLst/>
          </a:prstGeom>
          <a:noFill/>
          <a:extLst>
            <a:ext uri="{909E8E84-426E-40DD-AFC4-6F175D3DCCD1}">
              <a14:hiddenFill xmlns:a14="http://schemas.microsoft.com/office/drawing/2010/main">
                <a:solidFill>
                  <a:srgbClr val="FFFFFF"/>
                </a:solidFill>
              </a14:hiddenFill>
            </a:ext>
          </a:extLst>
        </p:spPr>
      </p:pic>
      <p:cxnSp>
        <p:nvCxnSpPr>
          <p:cNvPr id="15" name="Straight Arrow Connector 14"/>
          <p:cNvCxnSpPr/>
          <p:nvPr/>
        </p:nvCxnSpPr>
        <p:spPr>
          <a:xfrm>
            <a:off x="2700117" y="4691792"/>
            <a:ext cx="57415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5693834" y="4713592"/>
            <a:ext cx="57415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AutoShape 18" descr="data:image/jpg;base64,/9j/4AAQSkZJRgABAQAAAQABAAD/2wBDAAkGBwgHBgkIBwgKCgkLDRYPDQwMDRsUFRAWIB0iIiAdHx8kKDQsJCYxJx8fLT0tMTU3Ojo6Iys/RD84QzQ5Ojf/2wBDAQoKCg0MDRoPDxo3JR8lNzc3Nzc3Nzc3Nzc3Nzc3Nzc3Nzc3Nzc3Nzc3Nzc3Nzc3Nzc3Nzc3Nzc3Nzc3Nzc3Nzf/wAARCACdAO0DASIAAhEBAxEB/8QAHAAAAgIDAQEAAAAAAAAAAAAAAQIAAwQGBwUI/8QAPhAAAQQAAwUGBAQEBQQDAAAAAQACAxEEEiEFBjFBURMiYXGBkQcyUqEUQrHBIzPR4UNTYnKSFTSi8XOy8P/EABgBAQEBAQEAAAAAAAAAAAAAAAABAgME/8QAHBEBAQEAAwEBAQAAAAAAAAAAABEBAhIhMUEi/9oADAMBAAIRAxEAPwDfxh3D6fdN2FDQa9Q5BskZ4jX1REkd/La4/wBOlwzYzzBPqnaHA6X7pTOzLQHuFPxAy1l/46J6viwvk5B3ulL5eh9lSZDfF3up2hr5nKxKuzyjkT5hAyyng0KoPcPzWj2j+bkhVrXyc2KF7ifkCq7TkXkeTUGzNdoXOLetcVJq3DDEtdiJMPqJI2te5tHgbojrwVos/KAD5FUmSMkOcXlwBAIFUNP6KOlAJyvd7BJpcXEudxafVQADUtBHS1SZh9TvZTtm9XBJpcXFzR/hqF45MI9FT2zRzcUfxDOjkmlw5IPGO1W7Jf8AL+6hnZ0Kn4lo0opNLggNAoRu1Uyty/I4eaH4kePsEPxQ6JNS4YOrQNPslIB/KfZD8V4JTijyaEmlw+VvMV7oFgvQj2KrOJcfyj3QGJkr5QrNLizsjyIHnanZHqz0BVX4ibwSmeY/Sk0uLzCeo9lW6Bx5j2VYnmH0qGeU/lb7pNLgOw5+r/xVRw2vE/8AFO6WUjQNCrMk31BX1PGSEUoTLTKWVLUUQG1LQUQT3UUVTyZHuiYaDfncOXgPFAbEpLTeUGj4qz9EAAAAAAAKACKAKWoggKlpWutzhWg5ooDaBUUQC1LUoo5SlIFoWmyqZUpNIoUxCUgpSBalqUhSqRLKBJRQIKVQJKFlMWlCj0TwKSUhtWHyQsdFCMtRWZG9VMreqnZqarUVmUclKHROxFais06KnETNiytYM0rzTGdTXE9AOf8AcJ2OpZnuJEMWj3Cy4/kb18+g/onYxrGgN0FX5+JUgiZC0guzPc63ONan/wDcB0V2nQJ2OqqlFYa6BTToE7HVUbUpW0OiBrop2OqiLvMBHMm/cqyksRAL2gVleR76/vSsSkLSICNoE0P3pSrBUJASNcSLLS3wJRQHMhalKJQLQKZKlIU0gU9IZVeyQlqZk2VLkVJqZ/BDMeiIaUSCFCaF3yQKNIUmLGWSOqFoLX95t79m7uTRYfGdvJNIMzWQtFtbdWbNcbSLWwWpd8F4mJ3p2VFsN+2G4kTYVmUfwxbsx4NrkdeBVO7e9uzd4mzfhXyRSRC3xzAAhvXQkEdU6pXuYjER4aF80pAY0chqTfAeP9vRMLG5uabENHbPGoB0Y3k0fueZ15CsPBTwbVldiWTRyxQuLImhwOU8C5w5Eg0ByB6lelwSJTWpmSpJpOyifIWvcGiyGNLnHyA1KQq2z0QzaXyXlP21GyN8r8BtMRRtLnvODc0NaOJ1Xkbt76xbfxc8OF2ZiWtiBcX5mEAXpdkUrCtsvVQ2uZbX+JsuD2zJh4NnwyYSCUskc55zvrQ0W90fde3i9/cJg8WMNitnY2Fz42vi7QMbnzCxWprz8EhW2E5MSDylafdv9iVdfJeHszbDdsYE4mCGRkkT/kIzd4cBY6gkL0J8UDgZsRh6lLYi9g+rSxp4qdSssmq5eKrae0Ac4d0fKDz8VyHc7ezakm3ombV2iXYTEk9o3EPAaziRry8vFdagnixMYlglZLG7g9hsH1+3okKvv1UtJqpaQp7UtJqpaQp7UtJalpFpiVEtqWpAVELQtItMUpKBKBSFElBRBXEWY2ePCYWWeaWOJkbC4vkPdbXXwXzhjMXLicdPiMXL20skjnPeDYcSeXgV1/4uYz8NuyzDtvNicQ1pN1o0Fx+9LjWE0nznUst2vUahdOOeM62nbu2WN3fwe70OGjYIMr8RIHaul1v9f25LxWxSw7GkxEL8rHTiJ5ElcG2BXTib8KWBK4utxskjU/urnYnsGlmDxMpjliaJhWWzxLTR7wvnzWtzPiV0f4NRy5NpyPkzRlzAG3rdGzXt7Lpnt6Lgm5U2127YEGwJGRYqeJ7bkPdygWbsEctF3XCMmjwsLMTJ2kzWASPqszq1Puua4uQOgvx4orSPiXvLjNix4fCYAiOXEtc50oHeY0ECh0vXVGuOXY0v4i7Zx+J3lxeGhxUrcLhndk2NkhDTQomvE2tYOOmiwzoYXdiJRUpZoZNeBPGvDgkkJeS5xtxNknifVZY2Y+fYWI2k1xd+HnjhLQPrBIPuKpK1z4TK85pyOsP73h4L1t4d4MbvLicO/Ewwh0MeSMQsINacSSSdR9yvLjcGgjLw42s/ZjssB0AJJshaxy10D4Z7YgwWFOAxRk7XEzAskOouqDT/AF8V6e+G8n/RoMfs2SKWJ8sObB4iN4Fhxp1cwWm/P0XO4cY6KWN7bBa6xXCxwW1fEbY7cRsw7emmeJnGJjgayEO1FXrQutOPFTRzR0jpHhx1N69PNdt+F5edzcLncXASyhl/lbm4e9+64h8rgK0XZvhNKZN1XMLm/wALFSAC+AIaf6ppjdFFOalKKiCIB6KUfpKgBUtSieSmU9EolqWplPRMInHjwS4s0qW1YIieKBYLqypSK7RULSDoLQINcCrUQlC0Sx1WEh0NFF+PO392Kza+7OMY+PNNh2OmhNG2uaL+4BC4JhWOcJHsFgNr30X08XB4LXcHaFfNW0o2YTa+MhgsRsnext8aDjX7K8OWnKK8LgcXjJmQYbDyTTOvKyMWTQs6Lad/dhbN2TszZGLw0EkGLxsTXSxBxyNpjc1A8DmP2WPuTi24PejZs0jiGGUMOv1d39Str+NZjdh9lWCJM8tH/TQVu1OPxrPwnfGzfCIPJt8MrW+eW/0BXbz2d1Z81xD4X4V8m92Elhv+C18jzyDctfcuAXbc2lHVZ5fVzIfLHXzLiHxRxTp98MTGSezgjZGxvICgT9yu1WuJfFFrYt8sUTpniid/4j+iZjfHZrVuR8ltm70Rk3I25M1ri7D4jDzd0a0A4H2zWtQzt4A8V1D4YYSGbdjbhmd/AmJjdf09mb+xRvlyzc8cvmlErswaGjoE+GxfY2HCwTaxuQ8h+ieKMyHukNrja28z38A4YmB761MoAGaxVHiu7tggl2eyDHRxSwiJokZIwOaQAL0XJfhpu43bHa4jFaQYbERkgsJEtA20Hh0u70K7B2bS0ssHMKu+Cxu/jWY+ZcWYjipzE0Bhkdlr6bNfZdG+C+LibitpYKQkPkYyVoHOiQfXULTdkbJbj96YdkzuydpiHwuI5HWvuFlbnYmXYm+eCE7XBzMScNM1vichHub9Frfifrv7Q2tDYULR9QSWK1aPdKfBo91z9bWGxwQBJOqTM7ojmPVFMR0AKAdWhZSDnWEhc7qUiVaX1pSGdzuHsqszvEqZjztIVaCT+akMou7VRIPzOA9UDJG3jIPWki1cTpoUrnacbVBngHzSsrzS/isLzmZ7qwWmQ3SIdpwWO7GYUcJmIDH4b/OHoCkHrgGxovnre/Z2JwO82NhniyOkmdKzvA2xxJB0Pr1Xd5NpxWRC9ryOOui5T8TnDFbaw+IhMbpJsOIwGnWw4gfb9FeHibGrbJa+faWDiiOaR2IjaMvXMF0f4z4J0mycDjG/LDO6N3k8WPu37rx/h/gMFs/e3HRbSfFM/BsBheW6B1jvD0W/bwSYLa2yMVgM+Zs8ZYHOGjTyPoaKbamRo/wYhD8XtSbMM4ijYBfIkk/doXVC2uS4h8O8XJsnel0U/cHZyxzMvTQX+oC6Lit4InukDsZHGGkgMykk1z4pNpczGyyTMj1e9rfMrnvxY2dg8bspu04Gh2Mw7mte9oPeiJI18iRr0teoNpYdx7uNiPiYjf8A9liba2ngTsLaJxb+4InRuLReckaUDx4jRXMiWuNDjXMrs+w9n4bB7h4jBYN0zZMdhXSlzgO658Y08h+641Gx8jmxhtucQB4k/wB123C4jC4TCRRZ25I42sHeu8oA/ZXcM1xItJogjUDwVkFNu9XEaFZ+8uGiwm2cXFhf5AkzR19J1/qsefCdm0yQOc+JrYy9xAGVzhdeQOlqsuzbiSw7P3VwMWUl8jTM8ggd5xv9Mq9121GconX/ALlzrcveCCTYww+NfUuGOQaVmZ+X+i99+2tnsZmMh8sp/WlnqtavgsLG/wCJ+JxMDXCPDzPxBAPA1w9yl382dHgdp4fbuGa0dpMDMytDIDmzV41r5IbI2jg8FvJtXGYmQiJ95HUTduB/QJN5N69lbT2fPg24bEkmnRSFrQA8cCQTfX3VhXQsNteXF4eLEMk7srA9ug4EWrHY6f6z6ABca2fvZtjZ7Y44sQ18MbQ1sUjAWgD7rcW787M/CiQMm7StY8ut8/CvVIVuJxs/+Y9IcVOdDK+vMrSzv7hGkB2z8SLI/wARiMO+8Ew/7aSMXfDMSPcKxK3AzSE6vefUqZ38y71K1ePfHASyBn5jzca+5V53lwlfMyv/AJWqRa2DtD9ZHqoZf9RWvO3p2c01nj/5g/oqZd8dmx8XA/7ST+iQrZM7epULm1YsrwYd4cPPG2WENcx3Ai1XiN7NmYc5ZXDNXAWfsEhXvmQcmn0SmXXRvnZWnT794andhg3uI4ZtAfYrGbv7IL7XAx8NMkhse4SFbjJI8u0JA6ApO0k+t3utIfv3iSO5gcO08iS46Kg777Tv+Vhv+B/qqJNvTtFxeYQ3unRxcTp5Ly8btGfaGJ7fFOzuy5bbdCuA/VURdiBc7piRoAwAC07cpfka4hl6Bx5IiRY6aGdskcjw4CgbPAD78F78W3dovwTpoGQht089oCSCR+W7/Za3NIA7kWctAqxID8rQfJqD0sHtTF7Px0mNFOneCCXVz4qjFbTxWLmdPJTpH6lxFrE7RzaDoWgHh3eKyYjlae5/EzaMc0VXUk8EFBxM5rx/0hZ8+JxD9kx4QwStuTOS7S/IeyxBj52UIgGeQr9En43EZnOBGZ3EkIEizQTxvIIexwIs8wvam3jxMgLWRQsefzal3va8LO4vzE0eZ4q2RmgzvDnnUt6IHxEkuJIe+QyPAoucdVIpJRC8A9wjKQTyVWcjutIrxFFMyFoGYS5T4NLkDwYqTC5jA8tcdD4jolmxuIn/AJk7yOhKeIwk0Q+Q/SDxVc3eeQ1gjHibQV9o4GybUzZhqbPPwRZHZuxX6phGCb7oAPVAgPSlYAQLLmtNaItDqzAtA56KFj3O77mnoQQgXvDg4FK0vbeU16p+wLryO4cikex7DqPbVAojceLqUodT50FAHuHh4qEOAutPDmggsfKSfVHLI4at+6rz0dAQjncepQXtfIxmVkhaT0NBVkO4lwJ80gzO4JsknIBBNW68PNIRRNa+Kf8AiA9Ci97jq7igrGvBT1RDiD4dEbaeDQPBBnwSRmLIYY3Grsvdp5cgmjnib3WQHNXBjqBPPUheUHWKP/pZsGLmiaWxBgdd58tkf2QXQzsDsrMPGLNW9115rHmeHSOLWRRA9DSkU/YP7Rjrk11LbAtY9a6nXmgtY1tkmYO1HBx4Ju2kfKewaQKyiyTp0sqprBRcXAdAlzmgCeHRBlAtN24gjkBQSkknuAe4WNmceP3R7Zw0FHxQWnID/EdR8AlPZ3bXUq+0dzQLrQWgsAskn0RuMkEl3kVSEQUF2doFNJSDNy0vxQyk+HmmbE+uCCGvpo9UA6iCSNORHFRzMvE0gfA2gyWzulkaAyPvGqI0WbJh8TBNIyCBj4mENdK1lMLudE8l5ANch7p+3d2ZiMr8hNlmbRBmukcDT5WAE65BdJXTRNBDC6Q+QCwjl5G0O/wa1yC8zV+Rvk6lS5xvWgDyalLHDU1f3TCF51pBZExrmlz3Na0cydT4AKB0RYT3y7kBwVfYycmnzCOV4FFvugDjY7uijWsqtS7zUjBzG2H9EQyU3QqtEEMZHKvulcABo6z5cEwjk5u9lZ2BY0uOvmgrbETydw4hejicHhIBH+HMmJDm25z7jynpX/tYckkZLQxzmVxvgrPxYaSGgkdbAtBgeSvY5mvaAkeCx1a35UFzZYmmxFG7/cSlfLC5/dgyR/SHG/dUtbne1vU8VmzYWLDZswdI6tNaHspFrGeY/wApd6hI6iOKMnDl6JAqgXfkirHAR8rJ5lAUeI1QIpSZwASoCAnJoD7eaRnFWFjeJ1QJ2pDQfFHM5+qZrAQXeHBQSH5dEC0b1BRAs0QfNEmuCXMbpA7442jR9u8OCrLAdU9aKDggTJ4Ep45Wsj7MhwF3Y4lQNzc6ULQEDNfHmBIIA581eJGFwLXEuP1GgFjRjTQ0pMcoF95B6D/5dksb4CrKxDK4nLEBfW7KRk7WizCx1ihfJQ4o3/LYPJBYGuvv5nHoB+6ZzHkVQA6Wq2Yp7bcKs6G9Ukk7yKQXPcWhojyt011VTw48ZGn1VYceNAHyUsnigam1xHukIN6EIIWg/9k="/>
          <p:cNvSpPr>
            <a:spLocks noChangeAspect="1" noChangeArrowheads="1"/>
          </p:cNvSpPr>
          <p:nvPr/>
        </p:nvSpPr>
        <p:spPr bwMode="auto">
          <a:xfrm>
            <a:off x="80963" y="-503238"/>
            <a:ext cx="1581150" cy="10477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AutoShape 20" descr="data:image/jpg;base64,/9j/4AAQSkZJRgABAQAAAQABAAD/2wBDAAkGBwgHBgkIBwgKCgkLDRYPDQwMDRsUFRAWIB0iIiAdHx8kKDQsJCYxJx8fLT0tMTU3Ojo6Iys/RD84QzQ5Ojf/2wBDAQoKCg0MDRoPDxo3JR8lNzc3Nzc3Nzc3Nzc3Nzc3Nzc3Nzc3Nzc3Nzc3Nzc3Nzc3Nzc3Nzc3Nzc3Nzc3Nzc3Nzf/wAARCACdAO0DASIAAhEBAxEB/8QAHAAAAgIDAQEAAAAAAAAAAAAAAQIAAwQGBwUI/8QAPhAAAQQAAwUGBAQEBQQDAAAAAQACAxEEEiEFBjFBURMiYXGBkQcyUqEUQrHBIzPR4UNTYnKSFTSi8XOy8P/EABgBAQEBAQEAAAAAAAAAAAAAAAABAgME/8QAHBEBAQEAAwEBAQAAAAAAAAAAABEBAhIhMUEi/9oADAMBAAIRAxEAPwDfxh3D6fdN2FDQa9Q5BskZ4jX1REkd/La4/wBOlwzYzzBPqnaHA6X7pTOzLQHuFPxAy1l/46J6viwvk5B3ulL5eh9lSZDfF3up2hr5nKxKuzyjkT5hAyyng0KoPcPzWj2j+bkhVrXyc2KF7ifkCq7TkXkeTUGzNdoXOLetcVJq3DDEtdiJMPqJI2te5tHgbojrwVos/KAD5FUmSMkOcXlwBAIFUNP6KOlAJyvd7BJpcXEudxafVQADUtBHS1SZh9TvZTtm9XBJpcXFzR/hqF45MI9FT2zRzcUfxDOjkmlw5IPGO1W7Jf8AL+6hnZ0Kn4lo0opNLggNAoRu1Uyty/I4eaH4kePsEPxQ6JNS4YOrQNPslIB/KfZD8V4JTijyaEmlw+VvMV7oFgvQj2KrOJcfyj3QGJkr5QrNLizsjyIHnanZHqz0BVX4ibwSmeY/Sk0uLzCeo9lW6Bx5j2VYnmH0qGeU/lb7pNLgOw5+r/xVRw2vE/8AFO6WUjQNCrMk31BX1PGSEUoTLTKWVLUUQG1LQUQT3UUVTyZHuiYaDfncOXgPFAbEpLTeUGj4qz9EAAAAAAAKACKAKWoggKlpWutzhWg5ooDaBUUQC1LUoo5SlIFoWmyqZUpNIoUxCUgpSBalqUhSqRLKBJRQIKVQJKFlMWlCj0TwKSUhtWHyQsdFCMtRWZG9VMreqnZqarUVmUclKHROxFais06KnETNiytYM0rzTGdTXE9AOf8AcJ2OpZnuJEMWj3Cy4/kb18+g/onYxrGgN0FX5+JUgiZC0guzPc63ONan/wDcB0V2nQJ2OqqlFYa6BTToE7HVUbUpW0OiBrop2OqiLvMBHMm/cqyksRAL2gVleR76/vSsSkLSICNoE0P3pSrBUJASNcSLLS3wJRQHMhalKJQLQKZKlIU0gU9IZVeyQlqZk2VLkVJqZ/BDMeiIaUSCFCaF3yQKNIUmLGWSOqFoLX95t79m7uTRYfGdvJNIMzWQtFtbdWbNcbSLWwWpd8F4mJ3p2VFsN+2G4kTYVmUfwxbsx4NrkdeBVO7e9uzd4mzfhXyRSRC3xzAAhvXQkEdU6pXuYjER4aF80pAY0chqTfAeP9vRMLG5uabENHbPGoB0Y3k0fueZ15CsPBTwbVldiWTRyxQuLImhwOU8C5w5Eg0ByB6lelwSJTWpmSpJpOyifIWvcGiyGNLnHyA1KQq2z0QzaXyXlP21GyN8r8BtMRRtLnvODc0NaOJ1Xkbt76xbfxc8OF2ZiWtiBcX5mEAXpdkUrCtsvVQ2uZbX+JsuD2zJh4NnwyYSCUskc55zvrQ0W90fde3i9/cJg8WMNitnY2Fz42vi7QMbnzCxWprz8EhW2E5MSDylafdv9iVdfJeHszbDdsYE4mCGRkkT/kIzd4cBY6gkL0J8UDgZsRh6lLYi9g+rSxp4qdSssmq5eKrae0Ac4d0fKDz8VyHc7ezakm3ombV2iXYTEk9o3EPAaziRry8vFdagnixMYlglZLG7g9hsH1+3okKvv1UtJqpaQp7UtJqpaQp7UtJalpFpiVEtqWpAVELQtItMUpKBKBSFElBRBXEWY2ePCYWWeaWOJkbC4vkPdbXXwXzhjMXLicdPiMXL20skjnPeDYcSeXgV1/4uYz8NuyzDtvNicQ1pN1o0Fx+9LjWE0nznUst2vUahdOOeM62nbu2WN3fwe70OGjYIMr8RIHaul1v9f25LxWxSw7GkxEL8rHTiJ5ElcG2BXTib8KWBK4utxskjU/urnYnsGlmDxMpjliaJhWWzxLTR7wvnzWtzPiV0f4NRy5NpyPkzRlzAG3rdGzXt7Lpnt6Lgm5U2127YEGwJGRYqeJ7bkPdygWbsEctF3XCMmjwsLMTJ2kzWASPqszq1Puua4uQOgvx4orSPiXvLjNix4fCYAiOXEtc50oHeY0ECh0vXVGuOXY0v4i7Zx+J3lxeGhxUrcLhndk2NkhDTQomvE2tYOOmiwzoYXdiJRUpZoZNeBPGvDgkkJeS5xtxNknifVZY2Y+fYWI2k1xd+HnjhLQPrBIPuKpK1z4TK85pyOsP73h4L1t4d4MbvLicO/Ewwh0MeSMQsINacSSSdR9yvLjcGgjLw42s/ZjssB0AJJshaxy10D4Z7YgwWFOAxRk7XEzAskOouqDT/AF8V6e+G8n/RoMfs2SKWJ8sObB4iN4Fhxp1cwWm/P0XO4cY6KWN7bBa6xXCxwW1fEbY7cRsw7emmeJnGJjgayEO1FXrQutOPFTRzR0jpHhx1N69PNdt+F5edzcLncXASyhl/lbm4e9+64h8rgK0XZvhNKZN1XMLm/wALFSAC+AIaf6ppjdFFOalKKiCIB6KUfpKgBUtSieSmU9EolqWplPRMInHjwS4s0qW1YIieKBYLqypSK7RULSDoLQINcCrUQlC0Sx1WEh0NFF+PO392Kza+7OMY+PNNh2OmhNG2uaL+4BC4JhWOcJHsFgNr30X08XB4LXcHaFfNW0o2YTa+MhgsRsnext8aDjX7K8OWnKK8LgcXjJmQYbDyTTOvKyMWTQs6Lad/dhbN2TszZGLw0EkGLxsTXSxBxyNpjc1A8DmP2WPuTi24PejZs0jiGGUMOv1d39Str+NZjdh9lWCJM8tH/TQVu1OPxrPwnfGzfCIPJt8MrW+eW/0BXbz2d1Z81xD4X4V8m92Elhv+C18jzyDctfcuAXbc2lHVZ5fVzIfLHXzLiHxRxTp98MTGSezgjZGxvICgT9yu1WuJfFFrYt8sUTpniid/4j+iZjfHZrVuR8ltm70Rk3I25M1ri7D4jDzd0a0A4H2zWtQzt4A8V1D4YYSGbdjbhmd/AmJjdf09mb+xRvlyzc8cvmlErswaGjoE+GxfY2HCwTaxuQ8h+ieKMyHukNrja28z38A4YmB761MoAGaxVHiu7tggl2eyDHRxSwiJokZIwOaQAL0XJfhpu43bHa4jFaQYbERkgsJEtA20Hh0u70K7B2bS0ssHMKu+Cxu/jWY+ZcWYjipzE0Bhkdlr6bNfZdG+C+LibitpYKQkPkYyVoHOiQfXULTdkbJbj96YdkzuydpiHwuI5HWvuFlbnYmXYm+eCE7XBzMScNM1vichHub9Frfifrv7Q2tDYULR9QSWK1aPdKfBo91z9bWGxwQBJOqTM7ojmPVFMR0AKAdWhZSDnWEhc7qUiVaX1pSGdzuHsqszvEqZjztIVaCT+akMou7VRIPzOA9UDJG3jIPWki1cTpoUrnacbVBngHzSsrzS/isLzmZ7qwWmQ3SIdpwWO7GYUcJmIDH4b/OHoCkHrgGxovnre/Z2JwO82NhniyOkmdKzvA2xxJB0Pr1Xd5NpxWRC9ryOOui5T8TnDFbaw+IhMbpJsOIwGnWw4gfb9FeHibGrbJa+faWDiiOaR2IjaMvXMF0f4z4J0mycDjG/LDO6N3k8WPu37rx/h/gMFs/e3HRbSfFM/BsBheW6B1jvD0W/bwSYLa2yMVgM+Zs8ZYHOGjTyPoaKbamRo/wYhD8XtSbMM4ijYBfIkk/doXVC2uS4h8O8XJsnel0U/cHZyxzMvTQX+oC6Lit4InukDsZHGGkgMykk1z4pNpczGyyTMj1e9rfMrnvxY2dg8bspu04Gh2Mw7mte9oPeiJI18iRr0teoNpYdx7uNiPiYjf8A9liba2ngTsLaJxb+4InRuLReckaUDx4jRXMiWuNDjXMrs+w9n4bB7h4jBYN0zZMdhXSlzgO658Y08h+641Gx8jmxhtucQB4k/wB123C4jC4TCRRZ25I42sHeu8oA/ZXcM1xItJogjUDwVkFNu9XEaFZ+8uGiwm2cXFhf5AkzR19J1/qsefCdm0yQOc+JrYy9xAGVzhdeQOlqsuzbiSw7P3VwMWUl8jTM8ggd5xv9Mq9121GconX/ALlzrcveCCTYww+NfUuGOQaVmZ+X+i99+2tnsZmMh8sp/WlnqtavgsLG/wCJ+JxMDXCPDzPxBAPA1w9yl382dHgdp4fbuGa0dpMDMytDIDmzV41r5IbI2jg8FvJtXGYmQiJ95HUTduB/QJN5N69lbT2fPg24bEkmnRSFrQA8cCQTfX3VhXQsNteXF4eLEMk7srA9ug4EWrHY6f6z6ABca2fvZtjZ7Y44sQ18MbQ1sUjAWgD7rcW787M/CiQMm7StY8ut8/CvVIVuJxs/+Y9IcVOdDK+vMrSzv7hGkB2z8SLI/wARiMO+8Ew/7aSMXfDMSPcKxK3AzSE6vefUqZ38y71K1ePfHASyBn5jzca+5V53lwlfMyv/AJWqRa2DtD9ZHqoZf9RWvO3p2c01nj/5g/oqZd8dmx8XA/7ST+iQrZM7epULm1YsrwYd4cPPG2WENcx3Ai1XiN7NmYc5ZXDNXAWfsEhXvmQcmn0SmXXRvnZWnT794andhg3uI4ZtAfYrGbv7IL7XAx8NMkhse4SFbjJI8u0JA6ApO0k+t3utIfv3iSO5gcO08iS46Kg777Tv+Vhv+B/qqJNvTtFxeYQ3unRxcTp5Ly8btGfaGJ7fFOzuy5bbdCuA/VURdiBc7piRoAwAC07cpfka4hl6Bx5IiRY6aGdskcjw4CgbPAD78F78W3dovwTpoGQht089oCSCR+W7/Za3NIA7kWctAqxID8rQfJqD0sHtTF7Px0mNFOneCCXVz4qjFbTxWLmdPJTpH6lxFrE7RzaDoWgHh3eKyYjlae5/EzaMc0VXUk8EFBxM5rx/0hZ8+JxD9kx4QwStuTOS7S/IeyxBj52UIgGeQr9En43EZnOBGZ3EkIEizQTxvIIexwIs8wvam3jxMgLWRQsefzal3va8LO4vzE0eZ4q2RmgzvDnnUt6IHxEkuJIe+QyPAoucdVIpJRC8A9wjKQTyVWcjutIrxFFMyFoGYS5T4NLkDwYqTC5jA8tcdD4jolmxuIn/AJk7yOhKeIwk0Q+Q/SDxVc3eeQ1gjHibQV9o4GybUzZhqbPPwRZHZuxX6phGCb7oAPVAgPSlYAQLLmtNaItDqzAtA56KFj3O77mnoQQgXvDg4FK0vbeU16p+wLryO4cikex7DqPbVAojceLqUodT50FAHuHh4qEOAutPDmggsfKSfVHLI4at+6rz0dAQjncepQXtfIxmVkhaT0NBVkO4lwJ80gzO4JsknIBBNW68PNIRRNa+Kf8AiA9Ci97jq7igrGvBT1RDiD4dEbaeDQPBBnwSRmLIYY3Grsvdp5cgmjnib3WQHNXBjqBPPUheUHWKP/pZsGLmiaWxBgdd58tkf2QXQzsDsrMPGLNW9115rHmeHSOLWRRA9DSkU/YP7Rjrk11LbAtY9a6nXmgtY1tkmYO1HBx4Ju2kfKewaQKyiyTp0sqprBRcXAdAlzmgCeHRBlAtN24gjkBQSkknuAe4WNmceP3R7Zw0FHxQWnID/EdR8AlPZ3bXUq+0dzQLrQWgsAskn0RuMkEl3kVSEQUF2doFNJSDNy0vxQyk+HmmbE+uCCGvpo9UA6iCSNORHFRzMvE0gfA2gyWzulkaAyPvGqI0WbJh8TBNIyCBj4mENdK1lMLudE8l5ANch7p+3d2ZiMr8hNlmbRBmukcDT5WAE65BdJXTRNBDC6Q+QCwjl5G0O/wa1yC8zV+Rvk6lS5xvWgDyalLHDU1f3TCF51pBZExrmlz3Na0cydT4AKB0RYT3y7kBwVfYycmnzCOV4FFvugDjY7uijWsqtS7zUjBzG2H9EQyU3QqtEEMZHKvulcABo6z5cEwjk5u9lZ2BY0uOvmgrbETydw4hejicHhIBH+HMmJDm25z7jynpX/tYckkZLQxzmVxvgrPxYaSGgkdbAtBgeSvY5mvaAkeCx1a35UFzZYmmxFG7/cSlfLC5/dgyR/SHG/dUtbne1vU8VmzYWLDZswdI6tNaHspFrGeY/wApd6hI6iOKMnDl6JAqgXfkirHAR8rJ5lAUeI1QIpSZwASoCAnJoD7eaRnFWFjeJ1QJ2pDQfFHM5+qZrAQXeHBQSH5dEC0b1BRAs0QfNEmuCXMbpA7442jR9u8OCrLAdU9aKDggTJ4Ep45Wsj7MhwF3Y4lQNzc6ULQEDNfHmBIIA581eJGFwLXEuP1GgFjRjTQ0pMcoF95B6D/5dksb4CrKxDK4nLEBfW7KRk7WizCx1ihfJQ4o3/LYPJBYGuvv5nHoB+6ZzHkVQA6Wq2Yp7bcKs6G9Ukk7yKQXPcWhojyt011VTw48ZGn1VYceNAHyUsnigam1xHukIN6EIIWg/9k="/>
          <p:cNvSpPr>
            <a:spLocks noChangeAspect="1" noChangeArrowheads="1"/>
          </p:cNvSpPr>
          <p:nvPr/>
        </p:nvSpPr>
        <p:spPr bwMode="auto">
          <a:xfrm>
            <a:off x="233363" y="-350838"/>
            <a:ext cx="1581150" cy="10477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AutoShape 22" descr="data:image/jpg;base64,/9j/4AAQSkZJRgABAQAAAQABAAD/2wBDAAkGBwgHBgkIBwgKCgkLDRYPDQwMDRsUFRAWIB0iIiAdHx8kKDQsJCYxJx8fLT0tMTU3Ojo6Iys/RD84QzQ5Ojf/2wBDAQoKCg0MDRoPDxo3JR8lNzc3Nzc3Nzc3Nzc3Nzc3Nzc3Nzc3Nzc3Nzc3Nzc3Nzc3Nzc3Nzc3Nzc3Nzc3Nzc3Nzf/wAARCACdAO0DASIAAhEBAxEB/8QAHAAAAgIDAQEAAAAAAAAAAAAAAQIAAwQGBwUI/8QAPhAAAQQAAwUGBAQEBQQDAAAAAQACAxEEEiEFBjFBURMiYXGBkQcyUqEUQrHBIzPR4UNTYnKSFTSi8XOy8P/EABgBAQEBAQEAAAAAAAAAAAAAAAABAgME/8QAHBEBAQEAAwEBAQAAAAAAAAAAABEBAhIhMUEi/9oADAMBAAIRAxEAPwDfxh3D6fdN2FDQa9Q5BskZ4jX1REkd/La4/wBOlwzYzzBPqnaHA6X7pTOzLQHuFPxAy1l/46J6viwvk5B3ulL5eh9lSZDfF3up2hr5nKxKuzyjkT5hAyyng0KoPcPzWj2j+bkhVrXyc2KF7ifkCq7TkXkeTUGzNdoXOLetcVJq3DDEtdiJMPqJI2te5tHgbojrwVos/KAD5FUmSMkOcXlwBAIFUNP6KOlAJyvd7BJpcXEudxafVQADUtBHS1SZh9TvZTtm9XBJpcXFzR/hqF45MI9FT2zRzcUfxDOjkmlw5IPGO1W7Jf8AL+6hnZ0Kn4lo0opNLggNAoRu1Uyty/I4eaH4kePsEPxQ6JNS4YOrQNPslIB/KfZD8V4JTijyaEmlw+VvMV7oFgvQj2KrOJcfyj3QGJkr5QrNLizsjyIHnanZHqz0BVX4ibwSmeY/Sk0uLzCeo9lW6Bx5j2VYnmH0qGeU/lb7pNLgOw5+r/xVRw2vE/8AFO6WUjQNCrMk31BX1PGSEUoTLTKWVLUUQG1LQUQT3UUVTyZHuiYaDfncOXgPFAbEpLTeUGj4qz9EAAAAAAAKACKAKWoggKlpWutzhWg5ooDaBUUQC1LUoo5SlIFoWmyqZUpNIoUxCUgpSBalqUhSqRLKBJRQIKVQJKFlMWlCj0TwKSUhtWHyQsdFCMtRWZG9VMreqnZqarUVmUclKHROxFais06KnETNiytYM0rzTGdTXE9AOf8AcJ2OpZnuJEMWj3Cy4/kb18+g/onYxrGgN0FX5+JUgiZC0guzPc63ONan/wDcB0V2nQJ2OqqlFYa6BTToE7HVUbUpW0OiBrop2OqiLvMBHMm/cqyksRAL2gVleR76/vSsSkLSICNoE0P3pSrBUJASNcSLLS3wJRQHMhalKJQLQKZKlIU0gU9IZVeyQlqZk2VLkVJqZ/BDMeiIaUSCFCaF3yQKNIUmLGWSOqFoLX95t79m7uTRYfGdvJNIMzWQtFtbdWbNcbSLWwWpd8F4mJ3p2VFsN+2G4kTYVmUfwxbsx4NrkdeBVO7e9uzd4mzfhXyRSRC3xzAAhvXQkEdU6pXuYjER4aF80pAY0chqTfAeP9vRMLG5uabENHbPGoB0Y3k0fueZ15CsPBTwbVldiWTRyxQuLImhwOU8C5w5Eg0ByB6lelwSJTWpmSpJpOyifIWvcGiyGNLnHyA1KQq2z0QzaXyXlP21GyN8r8BtMRRtLnvODc0NaOJ1Xkbt76xbfxc8OF2ZiWtiBcX5mEAXpdkUrCtsvVQ2uZbX+JsuD2zJh4NnwyYSCUskc55zvrQ0W90fde3i9/cJg8WMNitnY2Fz42vi7QMbnzCxWprz8EhW2E5MSDylafdv9iVdfJeHszbDdsYE4mCGRkkT/kIzd4cBY6gkL0J8UDgZsRh6lLYi9g+rSxp4qdSssmq5eKrae0Ac4d0fKDz8VyHc7ezakm3ombV2iXYTEk9o3EPAaziRry8vFdagnixMYlglZLG7g9hsH1+3okKvv1UtJqpaQp7UtJqpaQp7UtJalpFpiVEtqWpAVELQtItMUpKBKBSFElBRBXEWY2ePCYWWeaWOJkbC4vkPdbXXwXzhjMXLicdPiMXL20skjnPeDYcSeXgV1/4uYz8NuyzDtvNicQ1pN1o0Fx+9LjWE0nznUst2vUahdOOeM62nbu2WN3fwe70OGjYIMr8RIHaul1v9f25LxWxSw7GkxEL8rHTiJ5ElcG2BXTib8KWBK4utxskjU/urnYnsGlmDxMpjliaJhWWzxLTR7wvnzWtzPiV0f4NRy5NpyPkzRlzAG3rdGzXt7Lpnt6Lgm5U2127YEGwJGRYqeJ7bkPdygWbsEctF3XCMmjwsLMTJ2kzWASPqszq1Puua4uQOgvx4orSPiXvLjNix4fCYAiOXEtc50oHeY0ECh0vXVGuOXY0v4i7Zx+J3lxeGhxUrcLhndk2NkhDTQomvE2tYOOmiwzoYXdiJRUpZoZNeBPGvDgkkJeS5xtxNknifVZY2Y+fYWI2k1xd+HnjhLQPrBIPuKpK1z4TK85pyOsP73h4L1t4d4MbvLicO/Ewwh0MeSMQsINacSSSdR9yvLjcGgjLw42s/ZjssB0AJJshaxy10D4Z7YgwWFOAxRk7XEzAskOouqDT/AF8V6e+G8n/RoMfs2SKWJ8sObB4iN4Fhxp1cwWm/P0XO4cY6KWN7bBa6xXCxwW1fEbY7cRsw7emmeJnGJjgayEO1FXrQutOPFTRzR0jpHhx1N69PNdt+F5edzcLncXASyhl/lbm4e9+64h8rgK0XZvhNKZN1XMLm/wALFSAC+AIaf6ppjdFFOalKKiCIB6KUfpKgBUtSieSmU9EolqWplPRMInHjwS4s0qW1YIieKBYLqypSK7RULSDoLQINcCrUQlC0Sx1WEh0NFF+PO392Kza+7OMY+PNNh2OmhNG2uaL+4BC4JhWOcJHsFgNr30X08XB4LXcHaFfNW0o2YTa+MhgsRsnext8aDjX7K8OWnKK8LgcXjJmQYbDyTTOvKyMWTQs6Lad/dhbN2TszZGLw0EkGLxsTXSxBxyNpjc1A8DmP2WPuTi24PejZs0jiGGUMOv1d39Str+NZjdh9lWCJM8tH/TQVu1OPxrPwnfGzfCIPJt8MrW+eW/0BXbz2d1Z81xD4X4V8m92Elhv+C18jzyDctfcuAXbc2lHVZ5fVzIfLHXzLiHxRxTp98MTGSezgjZGxvICgT9yu1WuJfFFrYt8sUTpniid/4j+iZjfHZrVuR8ltm70Rk3I25M1ri7D4jDzd0a0A4H2zWtQzt4A8V1D4YYSGbdjbhmd/AmJjdf09mb+xRvlyzc8cvmlErswaGjoE+GxfY2HCwTaxuQ8h+ieKMyHukNrja28z38A4YmB761MoAGaxVHiu7tggl2eyDHRxSwiJokZIwOaQAL0XJfhpu43bHa4jFaQYbERkgsJEtA20Hh0u70K7B2bS0ssHMKu+Cxu/jWY+ZcWYjipzE0Bhkdlr6bNfZdG+C+LibitpYKQkPkYyVoHOiQfXULTdkbJbj96YdkzuydpiHwuI5HWvuFlbnYmXYm+eCE7XBzMScNM1vichHub9Frfifrv7Q2tDYULR9QSWK1aPdKfBo91z9bWGxwQBJOqTM7ojmPVFMR0AKAdWhZSDnWEhc7qUiVaX1pSGdzuHsqszvEqZjztIVaCT+akMou7VRIPzOA9UDJG3jIPWki1cTpoUrnacbVBngHzSsrzS/isLzmZ7qwWmQ3SIdpwWO7GYUcJmIDH4b/OHoCkHrgGxovnre/Z2JwO82NhniyOkmdKzvA2xxJB0Pr1Xd5NpxWRC9ryOOui5T8TnDFbaw+IhMbpJsOIwGnWw4gfb9FeHibGrbJa+faWDiiOaR2IjaMvXMF0f4z4J0mycDjG/LDO6N3k8WPu37rx/h/gMFs/e3HRbSfFM/BsBheW6B1jvD0W/bwSYLa2yMVgM+Zs8ZYHOGjTyPoaKbamRo/wYhD8XtSbMM4ijYBfIkk/doXVC2uS4h8O8XJsnel0U/cHZyxzMvTQX+oC6Lit4InukDsZHGGkgMykk1z4pNpczGyyTMj1e9rfMrnvxY2dg8bspu04Gh2Mw7mte9oPeiJI18iRr0teoNpYdx7uNiPiYjf8A9liba2ngTsLaJxb+4InRuLReckaUDx4jRXMiWuNDjXMrs+w9n4bB7h4jBYN0zZMdhXSlzgO658Y08h+641Gx8jmxhtucQB4k/wB123C4jC4TCRRZ25I42sHeu8oA/ZXcM1xItJogjUDwVkFNu9XEaFZ+8uGiwm2cXFhf5AkzR19J1/qsefCdm0yQOc+JrYy9xAGVzhdeQOlqsuzbiSw7P3VwMWUl8jTM8ggd5xv9Mq9121GconX/ALlzrcveCCTYww+NfUuGOQaVmZ+X+i99+2tnsZmMh8sp/WlnqtavgsLG/wCJ+JxMDXCPDzPxBAPA1w9yl382dHgdp4fbuGa0dpMDMytDIDmzV41r5IbI2jg8FvJtXGYmQiJ95HUTduB/QJN5N69lbT2fPg24bEkmnRSFrQA8cCQTfX3VhXQsNteXF4eLEMk7srA9ug4EWrHY6f6z6ABca2fvZtjZ7Y44sQ18MbQ1sUjAWgD7rcW787M/CiQMm7StY8ut8/CvVIVuJxs/+Y9IcVOdDK+vMrSzv7hGkB2z8SLI/wARiMO+8Ew/7aSMXfDMSPcKxK3AzSE6vefUqZ38y71K1ePfHASyBn5jzca+5V53lwlfMyv/AJWqRa2DtD9ZHqoZf9RWvO3p2c01nj/5g/oqZd8dmx8XA/7ST+iQrZM7epULm1YsrwYd4cPPG2WENcx3Ai1XiN7NmYc5ZXDNXAWfsEhXvmQcmn0SmXXRvnZWnT794andhg3uI4ZtAfYrGbv7IL7XAx8NMkhse4SFbjJI8u0JA6ApO0k+t3utIfv3iSO5gcO08iS46Kg777Tv+Vhv+B/qqJNvTtFxeYQ3unRxcTp5Ly8btGfaGJ7fFOzuy5bbdCuA/VURdiBc7piRoAwAC07cpfka4hl6Bx5IiRY6aGdskcjw4CgbPAD78F78W3dovwTpoGQht089oCSCR+W7/Za3NIA7kWctAqxID8rQfJqD0sHtTF7Px0mNFOneCCXVz4qjFbTxWLmdPJTpH6lxFrE7RzaDoWgHh3eKyYjlae5/EzaMc0VXUk8EFBxM5rx/0hZ8+JxD9kx4QwStuTOS7S/IeyxBj52UIgGeQr9En43EZnOBGZ3EkIEizQTxvIIexwIs8wvam3jxMgLWRQsefzal3va8LO4vzE0eZ4q2RmgzvDnnUt6IHxEkuJIe+QyPAoucdVIpJRC8A9wjKQTyVWcjutIrxFFMyFoGYS5T4NLkDwYqTC5jA8tcdD4jolmxuIn/AJk7yOhKeIwk0Q+Q/SDxVc3eeQ1gjHibQV9o4GybUzZhqbPPwRZHZuxX6phGCb7oAPVAgPSlYAQLLmtNaItDqzAtA56KFj3O77mnoQQgXvDg4FK0vbeU16p+wLryO4cikex7DqPbVAojceLqUodT50FAHuHh4qEOAutPDmggsfKSfVHLI4at+6rz0dAQjncepQXtfIxmVkhaT0NBVkO4lwJ80gzO4JsknIBBNW68PNIRRNa+Kf8AiA9Ci97jq7igrGvBT1RDiD4dEbaeDQPBBnwSRmLIYY3Grsvdp5cgmjnib3WQHNXBjqBPPUheUHWKP/pZsGLmiaWxBgdd58tkf2QXQzsDsrMPGLNW9115rHmeHSOLWRRA9DSkU/YP7Rjrk11LbAtY9a6nXmgtY1tkmYO1HBx4Ju2kfKewaQKyiyTp0sqprBRcXAdAlzmgCeHRBlAtN24gjkBQSkknuAe4WNmceP3R7Zw0FHxQWnID/EdR8AlPZ3bXUq+0dzQLrQWgsAskn0RuMkEl3kVSEQUF2doFNJSDNy0vxQyk+HmmbE+uCCGvpo9UA6iCSNORHFRzMvE0gfA2gyWzulkaAyPvGqI0WbJh8TBNIyCBj4mENdK1lMLudE8l5ANch7p+3d2ZiMr8hNlmbRBmukcDT5WAE65BdJXTRNBDC6Q+QCwjl5G0O/wa1yC8zV+Rvk6lS5xvWgDyalLHDU1f3TCF51pBZExrmlz3Na0cydT4AKB0RYT3y7kBwVfYycmnzCOV4FFvugDjY7uijWsqtS7zUjBzG2H9EQyU3QqtEEMZHKvulcABo6z5cEwjk5u9lZ2BY0uOvmgrbETydw4hejicHhIBH+HMmJDm25z7jynpX/tYckkZLQxzmVxvgrPxYaSGgkdbAtBgeSvY5mvaAkeCx1a35UFzZYmmxFG7/cSlfLC5/dgyR/SHG/dUtbne1vU8VmzYWLDZswdI6tNaHspFrGeY/wApd6hI6iOKMnDl6JAqgXfkirHAR8rJ5lAUeI1QIpSZwASoCAnJoD7eaRnFWFjeJ1QJ2pDQfFHM5+qZrAQXeHBQSH5dEC0b1BRAs0QfNEmuCXMbpA7442jR9u8OCrLAdU9aKDggTJ4Ep45Wsj7MhwF3Y4lQNzc6ULQEDNfHmBIIA581eJGFwLXEuP1GgFjRjTQ0pMcoF95B6D/5dksb4CrKxDK4nLEBfW7KRk7WizCx1ihfJQ4o3/LYPJBYGuvv5nHoB+6ZzHkVQA6Wq2Yp7bcKs6G9Ukk7yKQXPcWhojyt011VTw48ZGn1VYceNAHyUsnigam1xHukIN6EIIWg/9k="/>
          <p:cNvSpPr>
            <a:spLocks noChangeAspect="1" noChangeArrowheads="1"/>
          </p:cNvSpPr>
          <p:nvPr/>
        </p:nvSpPr>
        <p:spPr bwMode="auto">
          <a:xfrm>
            <a:off x="385763" y="-198438"/>
            <a:ext cx="1581150" cy="10477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AutoShape 24" descr="data:image/jpg;base64,/9j/4AAQSkZJRgABAQAAAQABAAD/2wBDAAkGBwgHBgkIBwgKCgkLDRYPDQwMDRsUFRAWIB0iIiAdHx8kKDQsJCYxJx8fLT0tMTU3Ojo6Iys/RD84QzQ5Ojf/2wBDAQoKCg0MDRoPDxo3JR8lNzc3Nzc3Nzc3Nzc3Nzc3Nzc3Nzc3Nzc3Nzc3Nzc3Nzc3Nzc3Nzc3Nzc3Nzc3Nzc3Nzf/wAARCACdAO0DASIAAhEBAxEB/8QAHAAAAgIDAQEAAAAAAAAAAAAAAQIAAwQGBwUI/8QAPhAAAQQAAwUGBAQEBQQDAAAAAQACAxEEEiEFBjFBURMiYXGBkQcyUqEUQrHBIzPR4UNTYnKSFTSi8XOy8P/EABgBAQEBAQEAAAAAAAAAAAAAAAABAgME/8QAHBEBAQEAAwEBAQAAAAAAAAAAABEBAhIhMUEi/9oADAMBAAIRAxEAPwDfxh3D6fdN2FDQa9Q5BskZ4jX1REkd/La4/wBOlwzYzzBPqnaHA6X7pTOzLQHuFPxAy1l/46J6viwvk5B3ulL5eh9lSZDfF3up2hr5nKxKuzyjkT5hAyyng0KoPcPzWj2j+bkhVrXyc2KF7ifkCq7TkXkeTUGzNdoXOLetcVJq3DDEtdiJMPqJI2te5tHgbojrwVos/KAD5FUmSMkOcXlwBAIFUNP6KOlAJyvd7BJpcXEudxafVQADUtBHS1SZh9TvZTtm9XBJpcXFzR/hqF45MI9FT2zRzcUfxDOjkmlw5IPGO1W7Jf8AL+6hnZ0Kn4lo0opNLggNAoRu1Uyty/I4eaH4kePsEPxQ6JNS4YOrQNPslIB/KfZD8V4JTijyaEmlw+VvMV7oFgvQj2KrOJcfyj3QGJkr5QrNLizsjyIHnanZHqz0BVX4ibwSmeY/Sk0uLzCeo9lW6Bx5j2VYnmH0qGeU/lb7pNLgOw5+r/xVRw2vE/8AFO6WUjQNCrMk31BX1PGSEUoTLTKWVLUUQG1LQUQT3UUVTyZHuiYaDfncOXgPFAbEpLTeUGj4qz9EAAAAAAAKACKAKWoggKlpWutzhWg5ooDaBUUQC1LUoo5SlIFoWmyqZUpNIoUxCUgpSBalqUhSqRLKBJRQIKVQJKFlMWlCj0TwKSUhtWHyQsdFCMtRWZG9VMreqnZqarUVmUclKHROxFais06KnETNiytYM0rzTGdTXE9AOf8AcJ2OpZnuJEMWj3Cy4/kb18+g/onYxrGgN0FX5+JUgiZC0guzPc63ONan/wDcB0V2nQJ2OqqlFYa6BTToE7HVUbUpW0OiBrop2OqiLvMBHMm/cqyksRAL2gVleR76/vSsSkLSICNoE0P3pSrBUJASNcSLLS3wJRQHMhalKJQLQKZKlIU0gU9IZVeyQlqZk2VLkVJqZ/BDMeiIaUSCFCaF3yQKNIUmLGWSOqFoLX95t79m7uTRYfGdvJNIMzWQtFtbdWbNcbSLWwWpd8F4mJ3p2VFsN+2G4kTYVmUfwxbsx4NrkdeBVO7e9uzd4mzfhXyRSRC3xzAAhvXQkEdU6pXuYjER4aF80pAY0chqTfAeP9vRMLG5uabENHbPGoB0Y3k0fueZ15CsPBTwbVldiWTRyxQuLImhwOU8C5w5Eg0ByB6lelwSJTWpmSpJpOyifIWvcGiyGNLnHyA1KQq2z0QzaXyXlP21GyN8r8BtMRRtLnvODc0NaOJ1Xkbt76xbfxc8OF2ZiWtiBcX5mEAXpdkUrCtsvVQ2uZbX+JsuD2zJh4NnwyYSCUskc55zvrQ0W90fde3i9/cJg8WMNitnY2Fz42vi7QMbnzCxWprz8EhW2E5MSDylafdv9iVdfJeHszbDdsYE4mCGRkkT/kIzd4cBY6gkL0J8UDgZsRh6lLYi9g+rSxp4qdSssmq5eKrae0Ac4d0fKDz8VyHc7ezakm3ombV2iXYTEk9o3EPAaziRry8vFdagnixMYlglZLG7g9hsH1+3okKvv1UtJqpaQp7UtJqpaQp7UtJalpFpiVEtqWpAVELQtItMUpKBKBSFElBRBXEWY2ePCYWWeaWOJkbC4vkPdbXXwXzhjMXLicdPiMXL20skjnPeDYcSeXgV1/4uYz8NuyzDtvNicQ1pN1o0Fx+9LjWE0nznUst2vUahdOOeM62nbu2WN3fwe70OGjYIMr8RIHaul1v9f25LxWxSw7GkxEL8rHTiJ5ElcG2BXTib8KWBK4utxskjU/urnYnsGlmDxMpjliaJhWWzxLTR7wvnzWtzPiV0f4NRy5NpyPkzRlzAG3rdGzXt7Lpnt6Lgm5U2127YEGwJGRYqeJ7bkPdygWbsEctF3XCMmjwsLMTJ2kzWASPqszq1Puua4uQOgvx4orSPiXvLjNix4fCYAiOXEtc50oHeY0ECh0vXVGuOXY0v4i7Zx+J3lxeGhxUrcLhndk2NkhDTQomvE2tYOOmiwzoYXdiJRUpZoZNeBPGvDgkkJeS5xtxNknifVZY2Y+fYWI2k1xd+HnjhLQPrBIPuKpK1z4TK85pyOsP73h4L1t4d4MbvLicO/Ewwh0MeSMQsINacSSSdR9yvLjcGgjLw42s/ZjssB0AJJshaxy10D4Z7YgwWFOAxRk7XEzAskOouqDT/AF8V6e+G8n/RoMfs2SKWJ8sObB4iN4Fhxp1cwWm/P0XO4cY6KWN7bBa6xXCxwW1fEbY7cRsw7emmeJnGJjgayEO1FXrQutOPFTRzR0jpHhx1N69PNdt+F5edzcLncXASyhl/lbm4e9+64h8rgK0XZvhNKZN1XMLm/wALFSAC+AIaf6ppjdFFOalKKiCIB6KUfpKgBUtSieSmU9EolqWplPRMInHjwS4s0qW1YIieKBYLqypSK7RULSDoLQINcCrUQlC0Sx1WEh0NFF+PO392Kza+7OMY+PNNh2OmhNG2uaL+4BC4JhWOcJHsFgNr30X08XB4LXcHaFfNW0o2YTa+MhgsRsnext8aDjX7K8OWnKK8LgcXjJmQYbDyTTOvKyMWTQs6Lad/dhbN2TszZGLw0EkGLxsTXSxBxyNpjc1A8DmP2WPuTi24PejZs0jiGGUMOv1d39Str+NZjdh9lWCJM8tH/TQVu1OPxrPwnfGzfCIPJt8MrW+eW/0BXbz2d1Z81xD4X4V8m92Elhv+C18jzyDctfcuAXbc2lHVZ5fVzIfLHXzLiHxRxTp98MTGSezgjZGxvICgT9yu1WuJfFFrYt8sUTpniid/4j+iZjfHZrVuR8ltm70Rk3I25M1ri7D4jDzd0a0A4H2zWtQzt4A8V1D4YYSGbdjbhmd/AmJjdf09mb+xRvlyzc8cvmlErswaGjoE+GxfY2HCwTaxuQ8h+ieKMyHukNrja28z38A4YmB761MoAGaxVHiu7tggl2eyDHRxSwiJokZIwOaQAL0XJfhpu43bHa4jFaQYbERkgsJEtA20Hh0u70K7B2bS0ssHMKu+Cxu/jWY+ZcWYjipzE0Bhkdlr6bNfZdG+C+LibitpYKQkPkYyVoHOiQfXULTdkbJbj96YdkzuydpiHwuI5HWvuFlbnYmXYm+eCE7XBzMScNM1vichHub9Frfifrv7Q2tDYULR9QSWK1aPdKfBo91z9bWGxwQBJOqTM7ojmPVFMR0AKAdWhZSDnWEhc7qUiVaX1pSGdzuHsqszvEqZjztIVaCT+akMou7VRIPzOA9UDJG3jIPWki1cTpoUrnacbVBngHzSsrzS/isLzmZ7qwWmQ3SIdpwWO7GYUcJmIDH4b/OHoCkHrgGxovnre/Z2JwO82NhniyOkmdKzvA2xxJB0Pr1Xd5NpxWRC9ryOOui5T8TnDFbaw+IhMbpJsOIwGnWw4gfb9FeHibGrbJa+faWDiiOaR2IjaMvXMF0f4z4J0mycDjG/LDO6N3k8WPu37rx/h/gMFs/e3HRbSfFM/BsBheW6B1jvD0W/bwSYLa2yMVgM+Zs8ZYHOGjTyPoaKbamRo/wYhD8XtSbMM4ijYBfIkk/doXVC2uS4h8O8XJsnel0U/cHZyxzMvTQX+oC6Lit4InukDsZHGGkgMykk1z4pNpczGyyTMj1e9rfMrnvxY2dg8bspu04Gh2Mw7mte9oPeiJI18iRr0teoNpYdx7uNiPiYjf8A9liba2ngTsLaJxb+4InRuLReckaUDx4jRXMiWuNDjXMrs+w9n4bB7h4jBYN0zZMdhXSlzgO658Y08h+641Gx8jmxhtucQB4k/wB123C4jC4TCRRZ25I42sHeu8oA/ZXcM1xItJogjUDwVkFNu9XEaFZ+8uGiwm2cXFhf5AkzR19J1/qsefCdm0yQOc+JrYy9xAGVzhdeQOlqsuzbiSw7P3VwMWUl8jTM8ggd5xv9Mq9121GconX/ALlzrcveCCTYww+NfUuGOQaVmZ+X+i99+2tnsZmMh8sp/WlnqtavgsLG/wCJ+JxMDXCPDzPxBAPA1w9yl382dHgdp4fbuGa0dpMDMytDIDmzV41r5IbI2jg8FvJtXGYmQiJ95HUTduB/QJN5N69lbT2fPg24bEkmnRSFrQA8cCQTfX3VhXQsNteXF4eLEMk7srA9ug4EWrHY6f6z6ABca2fvZtjZ7Y44sQ18MbQ1sUjAWgD7rcW787M/CiQMm7StY8ut8/CvVIVuJxs/+Y9IcVOdDK+vMrSzv7hGkB2z8SLI/wARiMO+8Ew/7aSMXfDMSPcKxK3AzSE6vefUqZ38y71K1ePfHASyBn5jzca+5V53lwlfMyv/AJWqRa2DtD9ZHqoZf9RWvO3p2c01nj/5g/oqZd8dmx8XA/7ST+iQrZM7epULm1YsrwYd4cPPG2WENcx3Ai1XiN7NmYc5ZXDNXAWfsEhXvmQcmn0SmXXRvnZWnT794andhg3uI4ZtAfYrGbv7IL7XAx8NMkhse4SFbjJI8u0JA6ApO0k+t3utIfv3iSO5gcO08iS46Kg777Tv+Vhv+B/qqJNvTtFxeYQ3unRxcTp5Ly8btGfaGJ7fFOzuy5bbdCuA/VURdiBc7piRoAwAC07cpfka4hl6Bx5IiRY6aGdskcjw4CgbPAD78F78W3dovwTpoGQht089oCSCR+W7/Za3NIA7kWctAqxID8rQfJqD0sHtTF7Px0mNFOneCCXVz4qjFbTxWLmdPJTpH6lxFrE7RzaDoWgHh3eKyYjlae5/EzaMc0VXUk8EFBxM5rx/0hZ8+JxD9kx4QwStuTOS7S/IeyxBj52UIgGeQr9En43EZnOBGZ3EkIEizQTxvIIexwIs8wvam3jxMgLWRQsefzal3va8LO4vzE0eZ4q2RmgzvDnnUt6IHxEkuJIe+QyPAoucdVIpJRC8A9wjKQTyVWcjutIrxFFMyFoGYS5T4NLkDwYqTC5jA8tcdD4jolmxuIn/AJk7yOhKeIwk0Q+Q/SDxVc3eeQ1gjHibQV9o4GybUzZhqbPPwRZHZuxX6phGCb7oAPVAgPSlYAQLLmtNaItDqzAtA56KFj3O77mnoQQgXvDg4FK0vbeU16p+wLryO4cikex7DqPbVAojceLqUodT50FAHuHh4qEOAutPDmggsfKSfVHLI4at+6rz0dAQjncepQXtfIxmVkhaT0NBVkO4lwJ80gzO4JsknIBBNW68PNIRRNa+Kf8AiA9Ci97jq7igrGvBT1RDiD4dEbaeDQPBBnwSRmLIYY3Grsvdp5cgmjnib3WQHNXBjqBPPUheUHWKP/pZsGLmiaWxBgdd58tkf2QXQzsDsrMPGLNW9115rHmeHSOLWRRA9DSkU/YP7Rjrk11LbAtY9a6nXmgtY1tkmYO1HBx4Ju2kfKewaQKyiyTp0sqprBRcXAdAlzmgCeHRBlAtN24gjkBQSkknuAe4WNmceP3R7Zw0FHxQWnID/EdR8AlPZ3bXUq+0dzQLrQWgsAskn0RuMkEl3kVSEQUF2doFNJSDNy0vxQyk+HmmbE+uCCGvpo9UA6iCSNORHFRzMvE0gfA2gyWzulkaAyPvGqI0WbJh8TBNIyCBj4mENdK1lMLudE8l5ANch7p+3d2ZiMr8hNlmbRBmukcDT5WAE65BdJXTRNBDC6Q+QCwjl5G0O/wa1yC8zV+Rvk6lS5xvWgDyalLHDU1f3TCF51pBZExrmlz3Na0cydT4AKB0RYT3y7kBwVfYycmnzCOV4FFvugDjY7uijWsqtS7zUjBzG2H9EQyU3QqtEEMZHKvulcABo6z5cEwjk5u9lZ2BY0uOvmgrbETydw4hejicHhIBH+HMmJDm25z7jynpX/tYckkZLQxzmVxvgrPxYaSGgkdbAtBgeSvY5mvaAkeCx1a35UFzZYmmxFG7/cSlfLC5/dgyR/SHG/dUtbne1vU8VmzYWLDZswdI6tNaHspFrGeY/wApd6hI6iOKMnDl6JAqgXfkirHAR8rJ5lAUeI1QIpSZwASoCAnJoD7eaRnFWFjeJ1QJ2pDQfFHM5+qZrAQXeHBQSH5dEC0b1BRAs0QfNEmuCXMbpA7442jR9u8OCrLAdU9aKDggTJ4Ep45Wsj7MhwF3Y4lQNzc6ULQEDNfHmBIIA581eJGFwLXEuP1GgFjRjTQ0pMcoF95B6D/5dksb4CrKxDK4nLEBfW7KRk7WizCx1ihfJQ4o3/LYPJBYGuvv5nHoB+6ZzHkVQA6Wq2Yp7bcKs6G9Ukk7yKQXPcWhojyt011VTw48ZGn1VYceNAHyUsnigam1xHukIN6EIIWg/9k="/>
          <p:cNvSpPr>
            <a:spLocks noChangeAspect="1" noChangeArrowheads="1"/>
          </p:cNvSpPr>
          <p:nvPr/>
        </p:nvSpPr>
        <p:spPr bwMode="auto">
          <a:xfrm>
            <a:off x="538163" y="-46038"/>
            <a:ext cx="1581150" cy="10477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50" name="Picture 26" descr="http://himynameisdaniel.com/wp-content/uploads/2010/01/19635_276627628754_560563754_4587848_2554595_n.jpg"/>
          <p:cNvPicPr>
            <a:picLocks noChangeAspect="1" noChangeArrowheads="1"/>
          </p:cNvPicPr>
          <p:nvPr/>
        </p:nvPicPr>
        <p:blipFill rotWithShape="1">
          <a:blip r:embed="rId6">
            <a:extLst>
              <a:ext uri="{28A0092B-C50C-407E-A947-70E740481C1C}">
                <a14:useLocalDpi xmlns:a14="http://schemas.microsoft.com/office/drawing/2010/main" val="0"/>
              </a:ext>
            </a:extLst>
          </a:blip>
          <a:srcRect t="7089" r="34469" b="17163"/>
          <a:stretch/>
        </p:blipFill>
        <p:spPr bwMode="auto">
          <a:xfrm>
            <a:off x="3274275" y="3797324"/>
            <a:ext cx="2419559" cy="1859467"/>
          </a:xfrm>
          <a:prstGeom prst="rect">
            <a:avLst/>
          </a:prstGeom>
          <a:noFill/>
          <a:extLst>
            <a:ext uri="{909E8E84-426E-40DD-AFC4-6F175D3DCCD1}">
              <a14:hiddenFill xmlns:a14="http://schemas.microsoft.com/office/drawing/2010/main">
                <a:solidFill>
                  <a:srgbClr val="FFFFFF"/>
                </a:solidFill>
              </a14:hiddenFill>
            </a:ext>
          </a:extLst>
        </p:spPr>
      </p:pic>
      <p:pic>
        <p:nvPicPr>
          <p:cNvPr id="1052" name="Picture 28" descr="http://jauntmagazine.files.wordpress.com/2009/11/fresh-fish-four-seasons-mexico.jpg"/>
          <p:cNvPicPr>
            <a:picLocks noChangeAspect="1" noChangeArrowheads="1"/>
          </p:cNvPicPr>
          <p:nvPr/>
        </p:nvPicPr>
        <p:blipFill rotWithShape="1">
          <a:blip r:embed="rId7">
            <a:extLst>
              <a:ext uri="{28A0092B-C50C-407E-A947-70E740481C1C}">
                <a14:useLocalDpi xmlns:a14="http://schemas.microsoft.com/office/drawing/2010/main" val="0"/>
              </a:ext>
            </a:extLst>
          </a:blip>
          <a:srcRect l="18069" t="22452" r="5696" b="31117"/>
          <a:stretch/>
        </p:blipFill>
        <p:spPr bwMode="auto">
          <a:xfrm>
            <a:off x="6267991" y="3770743"/>
            <a:ext cx="2510549" cy="17702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60157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1143000"/>
          </a:xfrm>
        </p:spPr>
        <p:txBody>
          <a:bodyPr>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en-US" sz="4800" b="1" dirty="0" smtClean="0">
                <a:ln/>
                <a:solidFill>
                  <a:schemeClr val="accent3"/>
                </a:solidFill>
              </a:rPr>
              <a:t>Pollution: eutrophication, nutrient, </a:t>
            </a:r>
            <a:r>
              <a:rPr lang="en-US" sz="4800" b="1" dirty="0">
                <a:ln/>
                <a:solidFill>
                  <a:schemeClr val="accent3"/>
                </a:solidFill>
              </a:rPr>
              <a:t>rich </a:t>
            </a:r>
            <a:r>
              <a:rPr lang="en-US" sz="4800" b="1" dirty="0" smtClean="0">
                <a:ln/>
                <a:solidFill>
                  <a:schemeClr val="accent3"/>
                </a:solidFill>
              </a:rPr>
              <a:t>water and sedimentation</a:t>
            </a:r>
            <a:endParaRPr lang="en-US" sz="4800" b="1" dirty="0">
              <a:ln/>
              <a:solidFill>
                <a:schemeClr val="accent3"/>
              </a:solidFill>
            </a:endParaRPr>
          </a:p>
        </p:txBody>
      </p:sp>
      <p:sp>
        <p:nvSpPr>
          <p:cNvPr id="3" name="Content Placeholder 2"/>
          <p:cNvSpPr>
            <a:spLocks noGrp="1"/>
          </p:cNvSpPr>
          <p:nvPr>
            <p:ph idx="1"/>
          </p:nvPr>
        </p:nvSpPr>
        <p:spPr/>
        <p:txBody>
          <a:bodyPr>
            <a:normAutofit fontScale="85000" lnSpcReduction="10000"/>
          </a:bodyPr>
          <a:lstStyle/>
          <a:p>
            <a:pPr marL="0" indent="0">
              <a:buNone/>
            </a:pPr>
            <a:r>
              <a:rPr lang="en-US" dirty="0" smtClean="0"/>
              <a:t>Reduces </a:t>
            </a:r>
            <a:r>
              <a:rPr lang="en-US" dirty="0"/>
              <a:t>light penetration in the water that corals need for photosynthesis</a:t>
            </a:r>
            <a:r>
              <a:rPr lang="en-US" dirty="0" smtClean="0"/>
              <a:t>. </a:t>
            </a:r>
          </a:p>
          <a:p>
            <a:pPr marL="0" indent="0">
              <a:buNone/>
            </a:pPr>
            <a:r>
              <a:rPr lang="en-US" dirty="0" smtClean="0"/>
              <a:t>Increases </a:t>
            </a:r>
            <a:r>
              <a:rPr lang="en-US" dirty="0"/>
              <a:t>acidity of the water reduces coral skeleton formation creating conditions for more bio erosion (coral reef framework breaks down</a:t>
            </a:r>
            <a:r>
              <a:rPr lang="en-US" dirty="0" smtClean="0"/>
              <a:t>).</a:t>
            </a:r>
          </a:p>
          <a:p>
            <a:pPr marL="0" indent="0">
              <a:buNone/>
            </a:pPr>
            <a:r>
              <a:rPr lang="en-US" dirty="0" smtClean="0"/>
              <a:t>Smothered </a:t>
            </a:r>
            <a:r>
              <a:rPr lang="en-US" dirty="0"/>
              <a:t>corals try to get rid of sediment particles using their tentacles. It can not breath and feed, get sick and eventually dies</a:t>
            </a:r>
            <a:r>
              <a:rPr lang="en-US" dirty="0" smtClean="0"/>
              <a:t>.</a:t>
            </a:r>
          </a:p>
          <a:p>
            <a:pPr marL="0" indent="0">
              <a:buNone/>
            </a:pPr>
            <a:r>
              <a:rPr lang="en-US" dirty="0" smtClean="0"/>
              <a:t>Toxic </a:t>
            </a:r>
            <a:r>
              <a:rPr lang="en-US" dirty="0"/>
              <a:t>chemicals accumulate in coral tissue, stressing it, poisoning it, overwhelming its immune system resulting in diseases, low reproduction rate and high mortality.</a:t>
            </a:r>
          </a:p>
          <a:p>
            <a:endParaRPr lang="en-US" dirty="0"/>
          </a:p>
        </p:txBody>
      </p:sp>
    </p:spTree>
    <p:extLst>
      <p:ext uri="{BB962C8B-B14F-4D97-AF65-F5344CB8AC3E}">
        <p14:creationId xmlns:p14="http://schemas.microsoft.com/office/powerpoint/2010/main" val="21086917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en-US" sz="4800" b="1" dirty="0">
                <a:ln/>
                <a:solidFill>
                  <a:schemeClr val="accent3"/>
                </a:solidFill>
              </a:rPr>
              <a:t>Habitat destruction</a:t>
            </a:r>
          </a:p>
        </p:txBody>
      </p:sp>
      <p:sp>
        <p:nvSpPr>
          <p:cNvPr id="3" name="Content Placeholder 2"/>
          <p:cNvSpPr>
            <a:spLocks noGrp="1"/>
          </p:cNvSpPr>
          <p:nvPr>
            <p:ph idx="1"/>
          </p:nvPr>
        </p:nvSpPr>
        <p:spPr/>
        <p:txBody>
          <a:bodyPr/>
          <a:lstStyle/>
          <a:p>
            <a:pPr marL="0" indent="0">
              <a:buNone/>
            </a:pPr>
            <a:r>
              <a:rPr lang="en-US" dirty="0" smtClean="0"/>
              <a:t>Destruction </a:t>
            </a:r>
            <a:r>
              <a:rPr lang="en-US" dirty="0"/>
              <a:t>of mangroves, sea grass beds and other coastal habitats for "Development", destroys the natural protection for corals against pollution. </a:t>
            </a:r>
          </a:p>
          <a:p>
            <a:pPr marL="0" indent="0">
              <a:buNone/>
            </a:pPr>
            <a:endParaRPr lang="en-US" dirty="0" smtClean="0"/>
          </a:p>
          <a:p>
            <a:pPr marL="0" indent="0">
              <a:buNone/>
            </a:pPr>
            <a:r>
              <a:rPr lang="en-US" dirty="0" smtClean="0"/>
              <a:t>Throwing </a:t>
            </a:r>
            <a:r>
              <a:rPr lang="en-US" dirty="0"/>
              <a:t>anchor at the reef ban destroy extensive reef areas. </a:t>
            </a:r>
          </a:p>
          <a:p>
            <a:endParaRPr lang="en-US" dirty="0"/>
          </a:p>
        </p:txBody>
      </p:sp>
    </p:spTree>
    <p:extLst>
      <p:ext uri="{BB962C8B-B14F-4D97-AF65-F5344CB8AC3E}">
        <p14:creationId xmlns:p14="http://schemas.microsoft.com/office/powerpoint/2010/main" val="32231920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en-US" b="1" dirty="0">
                <a:ln/>
                <a:solidFill>
                  <a:schemeClr val="accent3"/>
                </a:solidFill>
              </a:rPr>
              <a:t>Global warming</a:t>
            </a:r>
          </a:p>
        </p:txBody>
      </p:sp>
      <p:sp>
        <p:nvSpPr>
          <p:cNvPr id="3" name="Content Placeholder 2"/>
          <p:cNvSpPr>
            <a:spLocks noGrp="1"/>
          </p:cNvSpPr>
          <p:nvPr>
            <p:ph idx="1"/>
          </p:nvPr>
        </p:nvSpPr>
        <p:spPr/>
        <p:txBody>
          <a:bodyPr>
            <a:normAutofit fontScale="77500" lnSpcReduction="20000"/>
          </a:bodyPr>
          <a:lstStyle/>
          <a:p>
            <a:pPr marL="0" indent="0">
              <a:buNone/>
            </a:pPr>
            <a:r>
              <a:rPr lang="en-US" dirty="0" smtClean="0"/>
              <a:t>Too </a:t>
            </a:r>
            <a:r>
              <a:rPr lang="en-US" dirty="0"/>
              <a:t>hot water results in coral bleaching. This decreases the ability of the coral to feed and build the skeleton. Bigger hurricanes causes major destruction on the reefs. More CO2 on the water creates more acidity. In a coral reef that is already weak because of all the above explained, this will be the fatal blow. </a:t>
            </a:r>
            <a:endParaRPr lang="en-US" dirty="0" smtClean="0"/>
          </a:p>
          <a:p>
            <a:pPr marL="0" indent="0">
              <a:buNone/>
            </a:pPr>
            <a:r>
              <a:rPr lang="en-US" dirty="0" smtClean="0"/>
              <a:t>Where </a:t>
            </a:r>
            <a:r>
              <a:rPr lang="en-US" dirty="0"/>
              <a:t>then is the near shore fisheries going</a:t>
            </a:r>
            <a:r>
              <a:rPr lang="en-US" dirty="0" smtClean="0"/>
              <a:t>?</a:t>
            </a:r>
          </a:p>
          <a:p>
            <a:pPr marL="0" indent="0">
              <a:buNone/>
            </a:pPr>
            <a:r>
              <a:rPr lang="en-US" dirty="0" smtClean="0"/>
              <a:t>Who </a:t>
            </a:r>
            <a:r>
              <a:rPr lang="en-US" dirty="0"/>
              <a:t>is going to protect and create the beaches</a:t>
            </a:r>
            <a:r>
              <a:rPr lang="en-US" dirty="0" smtClean="0"/>
              <a:t>?</a:t>
            </a:r>
          </a:p>
          <a:p>
            <a:pPr marL="0" indent="0">
              <a:buNone/>
            </a:pPr>
            <a:r>
              <a:rPr lang="en-US" dirty="0" smtClean="0"/>
              <a:t> </a:t>
            </a:r>
            <a:r>
              <a:rPr lang="en-US" dirty="0"/>
              <a:t>Where will locals and tourists go to relax in the future? Where will go the economy </a:t>
            </a:r>
            <a:r>
              <a:rPr lang="en-US" dirty="0" smtClean="0"/>
              <a:t>of this </a:t>
            </a:r>
            <a:r>
              <a:rPr lang="en-US" dirty="0"/>
              <a:t>country? </a:t>
            </a:r>
            <a:endParaRPr lang="en-US" dirty="0" smtClean="0"/>
          </a:p>
          <a:p>
            <a:pPr marL="0" indent="0">
              <a:buNone/>
            </a:pPr>
            <a:r>
              <a:rPr lang="en-US" dirty="0" smtClean="0"/>
              <a:t>Is </a:t>
            </a:r>
            <a:r>
              <a:rPr lang="en-US" dirty="0"/>
              <a:t>not better to preserve the beautiful reefs that give us so much benefits FREE, rather than have to construct an expensive, much less useful and non beautiful at all seawall?</a:t>
            </a:r>
          </a:p>
          <a:p>
            <a:endParaRPr lang="en-US" dirty="0"/>
          </a:p>
        </p:txBody>
      </p:sp>
    </p:spTree>
    <p:extLst>
      <p:ext uri="{BB962C8B-B14F-4D97-AF65-F5344CB8AC3E}">
        <p14:creationId xmlns:p14="http://schemas.microsoft.com/office/powerpoint/2010/main" val="11297502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667000"/>
            <a:ext cx="8229600" cy="1143000"/>
          </a:xfrm>
        </p:spPr>
        <p:txBody>
          <a:bodyPr>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Arial" pitchFamily="34" charset="0"/>
                <a:cs typeface="Arial" pitchFamily="34" charset="0"/>
              </a:rPr>
              <a:t>THE END </a:t>
            </a:r>
            <a:endParaRPr lang="en-US"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Arial" pitchFamily="34" charset="0"/>
              <a:cs typeface="Arial" pitchFamily="34" charset="0"/>
            </a:endParaRPr>
          </a:p>
        </p:txBody>
      </p:sp>
    </p:spTree>
    <p:extLst>
      <p:ext uri="{BB962C8B-B14F-4D97-AF65-F5344CB8AC3E}">
        <p14:creationId xmlns:p14="http://schemas.microsoft.com/office/powerpoint/2010/main" val="18191236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Arial" pitchFamily="34" charset="0"/>
                <a:cs typeface="Arial" pitchFamily="34" charset="0"/>
              </a:rPr>
              <a:t>What is Coral and how does the coral ecosystem </a:t>
            </a:r>
            <a:r>
              <a:rPr lang="en-US"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Arial" pitchFamily="34" charset="0"/>
                <a:cs typeface="Arial" pitchFamily="34" charset="0"/>
              </a:rPr>
              <a:t>function?</a:t>
            </a:r>
            <a:endParaRPr lang="en-US"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Arial" pitchFamily="34" charset="0"/>
              <a:cs typeface="Arial" pitchFamily="34"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44116" y="1523999"/>
            <a:ext cx="3228975" cy="214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Arrow Connector 4"/>
          <p:cNvCxnSpPr/>
          <p:nvPr/>
        </p:nvCxnSpPr>
        <p:spPr>
          <a:xfrm>
            <a:off x="4836042" y="1981200"/>
            <a:ext cx="57415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264042" y="1114434"/>
            <a:ext cx="4572000" cy="2031325"/>
          </a:xfrm>
          <a:prstGeom prst="rect">
            <a:avLst/>
          </a:prstGeom>
        </p:spPr>
        <p:txBody>
          <a:bodyPr>
            <a:spAutoFit/>
          </a:bodyPr>
          <a:lstStyle/>
          <a:p>
            <a:endParaRPr lang="en-US" dirty="0"/>
          </a:p>
          <a:p>
            <a:r>
              <a:rPr lang="en-US" dirty="0"/>
              <a:t> </a:t>
            </a:r>
          </a:p>
          <a:p>
            <a:r>
              <a:rPr lang="en-US" dirty="0"/>
              <a:t>A coral reef is a </a:t>
            </a:r>
            <a:r>
              <a:rPr lang="en-US" dirty="0" smtClean="0"/>
              <a:t> living </a:t>
            </a:r>
            <a:r>
              <a:rPr lang="en-US" dirty="0"/>
              <a:t>structure compound by colonies of </a:t>
            </a:r>
            <a:r>
              <a:rPr lang="en-US" dirty="0" smtClean="0"/>
              <a:t>marine </a:t>
            </a:r>
            <a:r>
              <a:rPr lang="en-US" dirty="0"/>
              <a:t>anemone like animals called polyps, </a:t>
            </a:r>
            <a:r>
              <a:rPr lang="en-US" dirty="0" smtClean="0"/>
              <a:t>which </a:t>
            </a:r>
            <a:r>
              <a:rPr lang="en-US" dirty="0"/>
              <a:t>have a symbiotic relationship with a </a:t>
            </a:r>
            <a:r>
              <a:rPr lang="en-US" dirty="0" smtClean="0"/>
              <a:t>unicellular </a:t>
            </a:r>
            <a:r>
              <a:rPr lang="en-US" dirty="0"/>
              <a:t>algae </a:t>
            </a:r>
            <a:r>
              <a:rPr lang="en-US" dirty="0" smtClean="0"/>
              <a:t>called Zooxanthellaethat lives </a:t>
            </a:r>
            <a:r>
              <a:rPr lang="en-US" dirty="0"/>
              <a:t>in their tissue </a:t>
            </a:r>
          </a:p>
        </p:txBody>
      </p:sp>
      <p:sp>
        <p:nvSpPr>
          <p:cNvPr id="3" name="Rectangle 2"/>
          <p:cNvSpPr/>
          <p:nvPr/>
        </p:nvSpPr>
        <p:spPr>
          <a:xfrm>
            <a:off x="215579" y="3352800"/>
            <a:ext cx="5428537" cy="923330"/>
          </a:xfrm>
          <a:prstGeom prst="rect">
            <a:avLst/>
          </a:prstGeom>
        </p:spPr>
        <p:txBody>
          <a:bodyPr wrap="none">
            <a:spAutoFit/>
          </a:bodyPr>
          <a:lstStyle/>
          <a:p>
            <a:r>
              <a:rPr lang="en-US" dirty="0"/>
              <a:t>Polyps build skeletons </a:t>
            </a:r>
            <a:r>
              <a:rPr lang="en-US" dirty="0" smtClean="0"/>
              <a:t>of limestone around </a:t>
            </a:r>
            <a:r>
              <a:rPr lang="en-US" dirty="0"/>
              <a:t>their </a:t>
            </a:r>
            <a:r>
              <a:rPr lang="en-US" dirty="0" smtClean="0"/>
              <a:t>bodies.</a:t>
            </a:r>
          </a:p>
          <a:p>
            <a:r>
              <a:rPr lang="en-US" dirty="0" smtClean="0"/>
              <a:t>Photosynthesis </a:t>
            </a:r>
            <a:r>
              <a:rPr lang="en-US" dirty="0"/>
              <a:t>carried out by the Zooxanthellae helps </a:t>
            </a:r>
            <a:endParaRPr lang="en-US" dirty="0" smtClean="0"/>
          </a:p>
          <a:p>
            <a:r>
              <a:rPr lang="en-US" dirty="0" smtClean="0"/>
              <a:t>to </a:t>
            </a:r>
            <a:r>
              <a:rPr lang="en-US" dirty="0"/>
              <a:t>build their skeleton, and generates food to the </a:t>
            </a:r>
            <a:r>
              <a:rPr lang="en-US" dirty="0" smtClean="0"/>
              <a:t>coral.</a:t>
            </a:r>
          </a:p>
        </p:txBody>
      </p:sp>
      <p:sp>
        <p:nvSpPr>
          <p:cNvPr id="4" name="Rectangle 3"/>
          <p:cNvSpPr/>
          <p:nvPr/>
        </p:nvSpPr>
        <p:spPr>
          <a:xfrm>
            <a:off x="196086" y="4495800"/>
            <a:ext cx="8609049" cy="1754326"/>
          </a:xfrm>
          <a:prstGeom prst="rect">
            <a:avLst/>
          </a:prstGeom>
        </p:spPr>
        <p:txBody>
          <a:bodyPr wrap="square">
            <a:spAutoFit/>
          </a:bodyPr>
          <a:lstStyle/>
          <a:p>
            <a:r>
              <a:rPr lang="en-US" dirty="0"/>
              <a:t>To Live Polyps </a:t>
            </a:r>
            <a:r>
              <a:rPr lang="en-US" dirty="0" smtClean="0"/>
              <a:t>needs: </a:t>
            </a:r>
          </a:p>
          <a:p>
            <a:pPr marL="285750" indent="-285750">
              <a:buFont typeface="Calibri" pitchFamily="34" charset="0"/>
              <a:buChar char="•"/>
            </a:pPr>
            <a:r>
              <a:rPr lang="en-US" dirty="0" smtClean="0"/>
              <a:t>Light </a:t>
            </a:r>
            <a:r>
              <a:rPr lang="en-US" dirty="0"/>
              <a:t>(Photosynthesis</a:t>
            </a:r>
            <a:r>
              <a:rPr lang="en-US" dirty="0" smtClean="0"/>
              <a:t>)</a:t>
            </a:r>
          </a:p>
          <a:p>
            <a:pPr marL="285750" indent="-285750">
              <a:buFont typeface="Arial" pitchFamily="34" charset="0"/>
              <a:buChar char="•"/>
            </a:pPr>
            <a:r>
              <a:rPr lang="en-US" dirty="0" smtClean="0"/>
              <a:t>Tº18º-30º </a:t>
            </a:r>
            <a:r>
              <a:rPr lang="en-US" dirty="0"/>
              <a:t>(Not deep water </a:t>
            </a:r>
            <a:r>
              <a:rPr lang="en-US" dirty="0" smtClean="0"/>
              <a:t>corals)</a:t>
            </a:r>
            <a:endParaRPr lang="en-US" dirty="0"/>
          </a:p>
          <a:p>
            <a:pPr marL="285750" indent="-285750">
              <a:buFont typeface="Arial" pitchFamily="34" charset="0"/>
              <a:buChar char="•"/>
            </a:pPr>
            <a:r>
              <a:rPr lang="en-US" dirty="0" smtClean="0"/>
              <a:t>salinity </a:t>
            </a:r>
            <a:r>
              <a:rPr lang="en-US" dirty="0"/>
              <a:t>(close to 35 PPT</a:t>
            </a:r>
            <a:r>
              <a:rPr lang="en-US" dirty="0" smtClean="0"/>
              <a:t>)</a:t>
            </a:r>
            <a:endParaRPr lang="en-US" dirty="0"/>
          </a:p>
          <a:p>
            <a:pPr marL="285750" indent="-285750">
              <a:buFont typeface="Arial" pitchFamily="34" charset="0"/>
              <a:buChar char="•"/>
            </a:pPr>
            <a:r>
              <a:rPr lang="en-US" dirty="0" smtClean="0"/>
              <a:t>clear </a:t>
            </a:r>
            <a:r>
              <a:rPr lang="en-US" dirty="0"/>
              <a:t>water (Light penetration) </a:t>
            </a:r>
            <a:endParaRPr lang="en-US" dirty="0" smtClean="0"/>
          </a:p>
          <a:p>
            <a:pPr marL="285750" indent="-285750">
              <a:buFont typeface="Arial" pitchFamily="34" charset="0"/>
              <a:buChar char="•"/>
            </a:pPr>
            <a:r>
              <a:rPr lang="en-US" dirty="0" smtClean="0"/>
              <a:t>wave </a:t>
            </a:r>
            <a:r>
              <a:rPr lang="en-US" dirty="0"/>
              <a:t>action (waste elimination and food transport).</a:t>
            </a:r>
          </a:p>
        </p:txBody>
      </p:sp>
    </p:spTree>
    <p:extLst>
      <p:ext uri="{BB962C8B-B14F-4D97-AF65-F5344CB8AC3E}">
        <p14:creationId xmlns:p14="http://schemas.microsoft.com/office/powerpoint/2010/main" val="18577356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lvl="1" algn="ctr" rtl="0">
              <a:spcBef>
                <a:spcPct val="0"/>
              </a:spcBef>
            </a:pPr>
            <a:r>
              <a:rPr lang="en-US"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Arial" pitchFamily="34" charset="0"/>
                <a:cs typeface="Arial" pitchFamily="34" charset="0"/>
              </a:rPr>
              <a:t>Where is Coral found in Barbados and what different types are there?</a:t>
            </a:r>
            <a:br>
              <a:rPr lang="en-US"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Arial" pitchFamily="34" charset="0"/>
                <a:cs typeface="Arial" pitchFamily="34" charset="0"/>
              </a:rPr>
            </a:br>
            <a:endParaRPr lang="en-US"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Arial" pitchFamily="34" charset="0"/>
              <a:cs typeface="Arial" pitchFamily="34" charset="0"/>
            </a:endParaRPr>
          </a:p>
        </p:txBody>
      </p:sp>
      <p:sp>
        <p:nvSpPr>
          <p:cNvPr id="3" name="Rectangle 2"/>
          <p:cNvSpPr/>
          <p:nvPr/>
        </p:nvSpPr>
        <p:spPr>
          <a:xfrm>
            <a:off x="287078" y="1600200"/>
            <a:ext cx="8584019" cy="3970318"/>
          </a:xfrm>
          <a:prstGeom prst="rect">
            <a:avLst/>
          </a:prstGeom>
        </p:spPr>
        <p:txBody>
          <a:bodyPr wrap="square">
            <a:spAutoFit/>
          </a:bodyPr>
          <a:lstStyle/>
          <a:p>
            <a:endParaRPr lang="en-US" dirty="0" smtClean="0"/>
          </a:p>
          <a:p>
            <a:endParaRPr lang="en-US" dirty="0"/>
          </a:p>
          <a:p>
            <a:r>
              <a:rPr lang="en-US" dirty="0" smtClean="0"/>
              <a:t>Barbados </a:t>
            </a:r>
            <a:r>
              <a:rPr lang="en-US" dirty="0"/>
              <a:t>is </a:t>
            </a:r>
            <a:r>
              <a:rPr lang="en-US" dirty="0" smtClean="0"/>
              <a:t>mostly surrounded </a:t>
            </a:r>
            <a:r>
              <a:rPr lang="en-US" dirty="0"/>
              <a:t>by a narrow 200 m deep </a:t>
            </a:r>
            <a:r>
              <a:rPr lang="en-US" dirty="0" smtClean="0"/>
              <a:t>of reef, approximately </a:t>
            </a:r>
            <a:r>
              <a:rPr lang="en-US" dirty="0"/>
              <a:t>2 -3 km offshore. </a:t>
            </a:r>
            <a:endParaRPr lang="en-US" dirty="0" smtClean="0"/>
          </a:p>
          <a:p>
            <a:endParaRPr lang="en-US" dirty="0" smtClean="0"/>
          </a:p>
          <a:p>
            <a:endParaRPr lang="en-US" dirty="0"/>
          </a:p>
          <a:p>
            <a:r>
              <a:rPr lang="en-US" dirty="0" smtClean="0"/>
              <a:t>There </a:t>
            </a:r>
            <a:r>
              <a:rPr lang="en-US" dirty="0"/>
              <a:t>are 3 types of coral reef around Barbados: </a:t>
            </a:r>
            <a:endParaRPr lang="en-US" dirty="0" smtClean="0"/>
          </a:p>
          <a:p>
            <a:pPr marL="285750" indent="-285750">
              <a:buFont typeface="Arial" pitchFamily="34" charset="0"/>
              <a:buChar char="•"/>
            </a:pPr>
            <a:r>
              <a:rPr lang="en-US" dirty="0" smtClean="0"/>
              <a:t>Bank Reefs,</a:t>
            </a:r>
          </a:p>
          <a:p>
            <a:pPr marL="285750" indent="-285750">
              <a:buFont typeface="Arial" pitchFamily="34" charset="0"/>
              <a:buChar char="•"/>
            </a:pPr>
            <a:r>
              <a:rPr lang="en-US" dirty="0" smtClean="0"/>
              <a:t>Fringing Reefs</a:t>
            </a:r>
          </a:p>
          <a:p>
            <a:pPr marL="285750" indent="-285750">
              <a:buFont typeface="Arial" pitchFamily="34" charset="0"/>
              <a:buChar char="•"/>
            </a:pPr>
            <a:r>
              <a:rPr lang="en-US" dirty="0" smtClean="0"/>
              <a:t>Patch Reefs</a:t>
            </a:r>
          </a:p>
          <a:p>
            <a:pPr marL="285750" indent="-285750">
              <a:buFont typeface="Arial" pitchFamily="34" charset="0"/>
              <a:buChar char="•"/>
            </a:pPr>
            <a:endParaRPr lang="en-US" dirty="0"/>
          </a:p>
          <a:p>
            <a:endParaRPr lang="en-US" dirty="0" smtClean="0"/>
          </a:p>
          <a:p>
            <a:r>
              <a:rPr lang="en-US" dirty="0" smtClean="0"/>
              <a:t>The total </a:t>
            </a:r>
            <a:r>
              <a:rPr lang="en-US" dirty="0"/>
              <a:t>area covered by the bank reefs is over 38.3km , while the fringing reefs cover over 20.4 km.</a:t>
            </a:r>
          </a:p>
        </p:txBody>
      </p:sp>
    </p:spTree>
    <p:extLst>
      <p:ext uri="{BB962C8B-B14F-4D97-AF65-F5344CB8AC3E}">
        <p14:creationId xmlns:p14="http://schemas.microsoft.com/office/powerpoint/2010/main" val="18882924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2050" name="Picture 2" descr="http://in-travel.org/images/ant/bonaire-coral-reef.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3" y="0"/>
            <a:ext cx="9181473"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88979" y="2057400"/>
            <a:ext cx="8610600" cy="954107"/>
          </a:xfrm>
          <a:prstGeom prst="rect">
            <a:avLst/>
          </a:prstGeom>
        </p:spPr>
        <p:txBody>
          <a:bodyPr wrap="square">
            <a:spAutoFit/>
          </a:bodyPr>
          <a:lstStyle/>
          <a:p>
            <a:pPr algn="ctr"/>
            <a:r>
              <a:rPr lang="en-US" sz="2800" dirty="0">
                <a:solidFill>
                  <a:srgbClr val="FFFF00"/>
                </a:solidFill>
              </a:rPr>
              <a:t>Coral reefs are a very important </a:t>
            </a:r>
            <a:r>
              <a:rPr lang="en-US" sz="2800" dirty="0" smtClean="0">
                <a:solidFill>
                  <a:srgbClr val="FFFF00"/>
                </a:solidFill>
              </a:rPr>
              <a:t>economical and </a:t>
            </a:r>
            <a:r>
              <a:rPr lang="en-US" sz="2800" dirty="0">
                <a:solidFill>
                  <a:srgbClr val="FFFF00"/>
                </a:solidFill>
              </a:rPr>
              <a:t>ecological asset for Barbados in terms </a:t>
            </a:r>
            <a:r>
              <a:rPr lang="en-US" sz="2800" dirty="0" smtClean="0">
                <a:solidFill>
                  <a:srgbClr val="FFFF00"/>
                </a:solidFill>
              </a:rPr>
              <a:t>of….</a:t>
            </a:r>
            <a:endParaRPr lang="en-US" sz="2800" dirty="0">
              <a:solidFill>
                <a:srgbClr val="FFFF00"/>
              </a:solidFill>
            </a:endParaRPr>
          </a:p>
        </p:txBody>
      </p:sp>
      <p:sp>
        <p:nvSpPr>
          <p:cNvPr id="5" name="Rectangle 2"/>
          <p:cNvSpPr>
            <a:spLocks noGrp="1" noChangeArrowheads="1"/>
          </p:cNvSpPr>
          <p:nvPr>
            <p:ph type="title"/>
          </p:nvPr>
        </p:nvSpPr>
        <p:spPr bwMode="auto">
          <a:xfrm>
            <a:off x="228600" y="288668"/>
            <a:ext cx="8458200" cy="1388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6960" tIns="47610" rIns="126960" bIns="47610" numCol="1" anchor="ctr" anchorCtr="0" compatLnSpc="1">
            <a:prstTxWarp prst="textNoShape">
              <a:avLst/>
            </a:prstTxWarp>
            <a:spAutoFit/>
          </a:bodyPr>
          <a:lstStyle/>
          <a:p>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cs typeface="Arial" pitchFamily="34" charset="0"/>
              </a:rPr>
              <a:t>Why are Coral reefs so important to Barbados and other locations?</a:t>
            </a:r>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endPar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120004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http://www.greenantilles.com/admin/wp-content/uploads/2010/08/4179924800_6ee623ba3d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33" y="0"/>
            <a:ext cx="916145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64066" y="1997839"/>
            <a:ext cx="9143999" cy="2862322"/>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Fisheries</a:t>
            </a:r>
            <a:r>
              <a:rPr lang="en-US"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a:t>
            </a:r>
            <a:endParaRPr lang="en-US"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a:p>
            <a:r>
              <a:rPr lang="en-US" sz="28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Coral </a:t>
            </a:r>
            <a:r>
              <a:rPr lang="en-US" sz="28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reefs are very productive habitats, considered the rain forest of the oceans, they shelter and support the lives of many important commercial species like fish and lobster. Many fishery industries depend on coral reefs as their supporting habitat.</a:t>
            </a:r>
          </a:p>
        </p:txBody>
      </p:sp>
    </p:spTree>
    <p:extLst>
      <p:ext uri="{BB962C8B-B14F-4D97-AF65-F5344CB8AC3E}">
        <p14:creationId xmlns:p14="http://schemas.microsoft.com/office/powerpoint/2010/main" val="36462519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planetbarbadosblog.com/wp-content/uploads/2010/02/Erosion2.jp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037" y="0"/>
            <a:ext cx="9120964"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0" y="1243786"/>
            <a:ext cx="9144000" cy="2185214"/>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Erosion </a:t>
            </a:r>
            <a:r>
              <a:rPr lang="en-US"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protection:</a:t>
            </a:r>
            <a:endParaRPr lang="en-US"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a:p>
            <a:r>
              <a:rPr lang="en-US" sz="24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Fringing reefs and barrier reefs create a barrier that protect the coastline against erosion. They reduce the energy of waves from big surges and storms they reach shore protecting beaches, </a:t>
            </a:r>
            <a:r>
              <a:rPr lang="en-US" sz="24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hotels, houses</a:t>
            </a:r>
            <a:r>
              <a:rPr lang="en-US" sz="24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roads. This is especially important at the west coast.</a:t>
            </a:r>
          </a:p>
        </p:txBody>
      </p:sp>
    </p:spTree>
    <p:extLst>
      <p:ext uri="{BB962C8B-B14F-4D97-AF65-F5344CB8AC3E}">
        <p14:creationId xmlns:p14="http://schemas.microsoft.com/office/powerpoint/2010/main" val="23422375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exploreislandsnow.com/wp-content/uploads/2010/08/Barbados_beach-450x33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57564"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0" y="2438400"/>
            <a:ext cx="9144000" cy="1446550"/>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Beach Formation:</a:t>
            </a:r>
            <a:endParaRPr lang="en-US"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a:p>
            <a:r>
              <a:rPr lang="en-US" sz="24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Bio-erosion and other biophysical processes produce sand, creating the white sand beaches in Barbados that attract so many tourists.</a:t>
            </a:r>
          </a:p>
        </p:txBody>
      </p:sp>
    </p:spTree>
    <p:extLst>
      <p:ext uri="{BB962C8B-B14F-4D97-AF65-F5344CB8AC3E}">
        <p14:creationId xmlns:p14="http://schemas.microsoft.com/office/powerpoint/2010/main" val="31476528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www.best-barbados-vacation-packages.com/image-files/weather-in-barbados-decemb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0" y="2743200"/>
            <a:ext cx="9144000" cy="1815882"/>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Tourism / </a:t>
            </a:r>
            <a:r>
              <a:rPr lang="en-US"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Ecotourism:</a:t>
            </a:r>
            <a:endParaRPr lang="en-US"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a:p>
            <a:r>
              <a:rPr lang="en-US" sz="24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Coral reefs also attract tourists as snorkelers and divers that would also pay a lot of money just to visit them. Many people in Barbados make money of this industry.</a:t>
            </a:r>
          </a:p>
        </p:txBody>
      </p:sp>
    </p:spTree>
    <p:extLst>
      <p:ext uri="{BB962C8B-B14F-4D97-AF65-F5344CB8AC3E}">
        <p14:creationId xmlns:p14="http://schemas.microsoft.com/office/powerpoint/2010/main" val="15551009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www.traveladventurecinema.com/wp-content/uploads/2009/07/barbados-beach1-400x27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34" y="30126"/>
            <a:ext cx="9155599" cy="682787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51391" y="2351456"/>
            <a:ext cx="9144000" cy="2185214"/>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Land </a:t>
            </a:r>
            <a:r>
              <a:rPr lang="en-US"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Formation:</a:t>
            </a:r>
          </a:p>
          <a:p>
            <a:r>
              <a:rPr lang="en-US" sz="24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Coral </a:t>
            </a:r>
            <a:r>
              <a:rPr lang="en-US" sz="24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colonies form huge limestone structures and when they die, </a:t>
            </a:r>
            <a:r>
              <a:rPr lang="en-US" sz="24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they become </a:t>
            </a:r>
            <a:r>
              <a:rPr lang="en-US" sz="24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the foundations for islands like Barbados (80% coral limestone). Cliffs, gullies, white sand beaches and even the Harrison's Caves are made mainly of coral limestone.</a:t>
            </a:r>
          </a:p>
        </p:txBody>
      </p:sp>
    </p:spTree>
    <p:extLst>
      <p:ext uri="{BB962C8B-B14F-4D97-AF65-F5344CB8AC3E}">
        <p14:creationId xmlns:p14="http://schemas.microsoft.com/office/powerpoint/2010/main" val="204538779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186</TotalTime>
  <Words>751</Words>
  <Application>Microsoft Office PowerPoint</Application>
  <PresentationFormat>On-screen Show (4:3)</PresentationFormat>
  <Paragraphs>69</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PowerPoint Presentation</vt:lpstr>
      <vt:lpstr>What is Coral and how does the coral ecosystem function?</vt:lpstr>
      <vt:lpstr>Where is Coral found in Barbados and what different types are there? </vt:lpstr>
      <vt:lpstr>Why are Coral reefs so important to Barbados and other locations? </vt:lpstr>
      <vt:lpstr>PowerPoint Presentation</vt:lpstr>
      <vt:lpstr>PowerPoint Presentation</vt:lpstr>
      <vt:lpstr>PowerPoint Presentation</vt:lpstr>
      <vt:lpstr>PowerPoint Presentation</vt:lpstr>
      <vt:lpstr>PowerPoint Presentation</vt:lpstr>
      <vt:lpstr>What are the various threats to coral reefs in Barbados??</vt:lpstr>
      <vt:lpstr>Coral </vt:lpstr>
      <vt:lpstr>PowerPoint Presentation</vt:lpstr>
      <vt:lpstr>Pollution: eutrophication, nutrient, rich water and sedimentation</vt:lpstr>
      <vt:lpstr>Habitat destruction</vt:lpstr>
      <vt:lpstr>Global warming</vt:lpstr>
      <vt:lpstr>THE END </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Do Humans Affect the Coastal Environment of Barbados?</dc:title>
  <dc:creator>Alizee</dc:creator>
  <cp:lastModifiedBy>Alizee</cp:lastModifiedBy>
  <cp:revision>21</cp:revision>
  <dcterms:created xsi:type="dcterms:W3CDTF">2011-02-04T17:08:46Z</dcterms:created>
  <dcterms:modified xsi:type="dcterms:W3CDTF">2011-02-09T14:55:28Z</dcterms:modified>
</cp:coreProperties>
</file>